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1" r:id="rId1"/>
  </p:sldMasterIdLst>
  <p:notesMasterIdLst>
    <p:notesMasterId r:id="rId5"/>
  </p:notesMasterIdLst>
  <p:handoutMasterIdLst>
    <p:handoutMasterId r:id="rId6"/>
  </p:handoutMasterIdLst>
  <p:sldIdLst>
    <p:sldId id="271" r:id="rId2"/>
    <p:sldId id="272" r:id="rId3"/>
    <p:sldId id="273" r:id="rId4"/>
  </p:sldIdLst>
  <p:sldSz cx="6858000" cy="9906000" type="A4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FF33"/>
    <a:srgbClr val="FF3300"/>
    <a:srgbClr val="FF71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4" autoAdjust="0"/>
    <p:restoredTop sz="94660"/>
  </p:normalViewPr>
  <p:slideViewPr>
    <p:cSldViewPr snapToGrid="0">
      <p:cViewPr varScale="1">
        <p:scale>
          <a:sx n="78" d="100"/>
          <a:sy n="78" d="100"/>
        </p:scale>
        <p:origin x="3486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654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8EE03-645E-4240-ABFB-A668F99F3DF5}" type="datetimeFigureOut">
              <a:rPr lang="zh-TW" altLang="en-US" smtClean="0"/>
              <a:t>2025/2/20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2F0F16-6C54-416E-BE49-4CDBAB02EF6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7093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151EC-AD5A-4706-83FE-EE0379C21A40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BB89A-6B21-40BF-8EDF-044CE538A0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639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BB89A-6B21-40BF-8EDF-044CE538A029}" type="slidenum">
              <a:rPr lang="zh-TW" altLang="en-US" smtClean="0"/>
              <a:pPr/>
              <a:t>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0636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  <a:prstGeom prst="rect">
            <a:avLst/>
          </a:prstGeom>
        </p:spPr>
        <p:txBody>
          <a:bodyPr anchor="b"/>
          <a:lstStyle>
            <a:lvl1pPr algn="ctr">
              <a:defRPr sz="3375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0" y="9565241"/>
            <a:ext cx="29331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 smtClean="0"/>
              <a:t>P/N: PS-TPT-1000.1200FNFAG*-3</a:t>
            </a:r>
          </a:p>
        </p:txBody>
      </p:sp>
      <p:sp>
        <p:nvSpPr>
          <p:cNvPr id="8" name="文字方塊 7"/>
          <p:cNvSpPr txBox="1"/>
          <p:nvPr userDrawn="1"/>
        </p:nvSpPr>
        <p:spPr>
          <a:xfrm>
            <a:off x="4645049" y="9565241"/>
            <a:ext cx="22101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sz="1600" dirty="0" smtClean="0"/>
              <a:t>PRE-Datasheet</a:t>
            </a:r>
            <a:r>
              <a:rPr lang="en-US" altLang="zh-TW" sz="1600" baseline="0" dirty="0" smtClean="0"/>
              <a:t> (202502)</a:t>
            </a:r>
          </a:p>
        </p:txBody>
      </p:sp>
    </p:spTree>
    <p:extLst>
      <p:ext uri="{BB962C8B-B14F-4D97-AF65-F5344CB8AC3E}">
        <p14:creationId xmlns:p14="http://schemas.microsoft.com/office/powerpoint/2010/main" val="2805304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0DCF55EC-7C1B-49F7-8BDA-B50341C81189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271714" y="9181396"/>
            <a:ext cx="2314575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7A992AB2-9845-4718-8622-72BB451F4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75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07756" y="527404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71487" y="527404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0DCF55EC-7C1B-49F7-8BDA-B50341C81189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271714" y="9181396"/>
            <a:ext cx="2314575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7A992AB2-9845-4718-8622-72BB451F4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016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0DCF55EC-7C1B-49F7-8BDA-B50341C81189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271714" y="9181396"/>
            <a:ext cx="2314575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7A992AB2-9845-4718-8622-72BB451F4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7594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916" y="2469623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0DCF55EC-7C1B-49F7-8BDA-B50341C81189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271714" y="9181396"/>
            <a:ext cx="2314575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7A992AB2-9845-4718-8622-72BB451F4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702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0DCF55EC-7C1B-49F7-8BDA-B50341C81189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2271714" y="9181396"/>
            <a:ext cx="2314575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7A992AB2-9845-4718-8622-72BB451F4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466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2" y="527404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0DCF55EC-7C1B-49F7-8BDA-B50341C81189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2271714" y="9181396"/>
            <a:ext cx="2314575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7A992AB2-9845-4718-8622-72BB451F4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397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0DCF55EC-7C1B-49F7-8BDA-B50341C81189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2271714" y="9181396"/>
            <a:ext cx="2314575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7A992AB2-9845-4718-8622-72BB451F4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63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0DCF55EC-7C1B-49F7-8BDA-B50341C81189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2271714" y="9181396"/>
            <a:ext cx="2314575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7A992AB2-9845-4718-8622-72BB451F4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01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15544" y="1426281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0DCF55EC-7C1B-49F7-8BDA-B50341C81189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2271714" y="9181396"/>
            <a:ext cx="2314575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7A992AB2-9845-4718-8622-72BB451F4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87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915544" y="1426281"/>
            <a:ext cx="3471863" cy="70396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0DCF55EC-7C1B-49F7-8BDA-B50341C81189}" type="datetimeFigureOut">
              <a:rPr lang="zh-TW" altLang="en-US" smtClean="0"/>
              <a:pPr/>
              <a:t>2025/2/20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2271714" y="9181396"/>
            <a:ext cx="2314575" cy="527402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843463" y="9181396"/>
            <a:ext cx="1543050" cy="527402"/>
          </a:xfrm>
          <a:prstGeom prst="rect">
            <a:avLst/>
          </a:prstGeom>
        </p:spPr>
        <p:txBody>
          <a:bodyPr/>
          <a:lstStyle/>
          <a:p>
            <a:fld id="{7A992AB2-9845-4718-8622-72BB451F4CD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718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0" y="0"/>
            <a:ext cx="6865620" cy="1054100"/>
          </a:xfrm>
          <a:prstGeom prst="rect">
            <a:avLst/>
          </a:prstGeom>
          <a:gradFill>
            <a:gsLst>
              <a:gs pos="0">
                <a:schemeClr val="bg1"/>
              </a:gs>
              <a:gs pos="25000">
                <a:schemeClr val="bg1"/>
              </a:gs>
              <a:gs pos="30000">
                <a:schemeClr val="bg1">
                  <a:lumMod val="95000"/>
                  <a:lumOff val="5000"/>
                </a:schemeClr>
              </a:gs>
              <a:gs pos="64999">
                <a:schemeClr val="bg1">
                  <a:lumMod val="85000"/>
                  <a:lumOff val="15000"/>
                </a:schemeClr>
              </a:gs>
              <a:gs pos="89999">
                <a:schemeClr val="bg1">
                  <a:lumMod val="75000"/>
                  <a:lumOff val="25000"/>
                </a:schemeClr>
              </a:gs>
              <a:gs pos="100000">
                <a:schemeClr val="bg1">
                  <a:lumMod val="65000"/>
                  <a:lumOff val="3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00000"/>
              </a:lnSpc>
            </a:pPr>
            <a:r>
              <a:rPr lang="en-US" altLang="zh-TW" b="1" dirty="0"/>
              <a:t>                         </a:t>
            </a:r>
            <a:r>
              <a:rPr lang="en-US" altLang="zh-TW" b="1" dirty="0" smtClean="0"/>
              <a:t>TOUGHPOWER </a:t>
            </a:r>
            <a:r>
              <a:rPr lang="en-US" altLang="zh-TW" b="1" baseline="0" dirty="0" smtClean="0"/>
              <a:t>SERIES</a:t>
            </a:r>
            <a:endParaRPr lang="en-US" altLang="zh-TW" b="1" baseline="0" dirty="0"/>
          </a:p>
          <a:p>
            <a:pPr algn="l">
              <a:lnSpc>
                <a:spcPts val="1400"/>
              </a:lnSpc>
              <a:spcAft>
                <a:spcPts val="600"/>
              </a:spcAft>
            </a:pPr>
            <a:r>
              <a:rPr lang="en-US" altLang="zh-TW" sz="1400" b="1" baseline="0" dirty="0"/>
              <a:t>                                 POWER SUPPLY</a:t>
            </a:r>
          </a:p>
          <a:p>
            <a:pPr algn="l">
              <a:lnSpc>
                <a:spcPts val="1400"/>
              </a:lnSpc>
              <a:spcBef>
                <a:spcPts val="1200"/>
              </a:spcBef>
            </a:pPr>
            <a:r>
              <a:rPr lang="en-US" altLang="zh-TW" sz="1800" b="1" dirty="0"/>
              <a:t>                         </a:t>
            </a:r>
            <a:r>
              <a:rPr lang="en-US" altLang="zh-TW" sz="1800" b="1" dirty="0" err="1" smtClean="0"/>
              <a:t>Toughpower</a:t>
            </a:r>
            <a:r>
              <a:rPr lang="en-US" altLang="zh-TW" sz="1800" b="1" baseline="0" dirty="0" smtClean="0"/>
              <a:t> GT Series</a:t>
            </a:r>
            <a:endParaRPr lang="zh-TW" altLang="en-US" sz="1800" b="1" dirty="0"/>
          </a:p>
        </p:txBody>
      </p:sp>
      <p:sp>
        <p:nvSpPr>
          <p:cNvPr id="9" name="矩形 8"/>
          <p:cNvSpPr/>
          <p:nvPr userDrawn="1"/>
        </p:nvSpPr>
        <p:spPr>
          <a:xfrm>
            <a:off x="0" y="9536248"/>
            <a:ext cx="6858000" cy="377372"/>
          </a:xfrm>
          <a:prstGeom prst="rect">
            <a:avLst/>
          </a:prstGeom>
          <a:gradFill>
            <a:gsLst>
              <a:gs pos="0">
                <a:schemeClr val="bg1">
                  <a:lumMod val="65000"/>
                  <a:lumOff val="35000"/>
                </a:schemeClr>
              </a:gs>
              <a:gs pos="25000">
                <a:schemeClr val="bg1">
                  <a:lumMod val="85000"/>
                  <a:lumOff val="15000"/>
                </a:schemeClr>
              </a:gs>
              <a:gs pos="30000">
                <a:schemeClr val="bg1">
                  <a:lumMod val="85000"/>
                  <a:lumOff val="15000"/>
                </a:schemeClr>
              </a:gs>
              <a:gs pos="64999">
                <a:schemeClr val="bg1">
                  <a:lumMod val="95000"/>
                  <a:lumOff val="5000"/>
                </a:schemeClr>
              </a:gs>
              <a:gs pos="89999">
                <a:schemeClr val="bg1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l" defTabSz="914400" rtl="0" eaLnBrk="1" latinLnBrk="0" hangingPunct="1"/>
            <a:endParaRPr lang="zh-TW" altLang="en-US" sz="14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文字方塊 15"/>
          <p:cNvSpPr txBox="1"/>
          <p:nvPr userDrawn="1"/>
        </p:nvSpPr>
        <p:spPr>
          <a:xfrm>
            <a:off x="3086100" y="97409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TW" altLang="en-US" dirty="0"/>
          </a:p>
        </p:txBody>
      </p:sp>
      <p:pic>
        <p:nvPicPr>
          <p:cNvPr id="1026" name="Picture 2" descr="P:\工業設計處\0_設計資料庫\07_Tt_Logo\TTP LOGO\TTP LOGO (2)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39700" y="152400"/>
            <a:ext cx="995264" cy="756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785135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74319" y="2936065"/>
            <a:ext cx="6444000" cy="622823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3600" tIns="3600" rIns="3600" bIns="3600">
            <a:spAutoFit/>
          </a:bodyPr>
          <a:lstStyle/>
          <a:p>
            <a:pPr algn="ctr" eaLnBrk="0" hangingPunct="0">
              <a:defRPr/>
            </a:pPr>
            <a:r>
              <a:rPr lang="en-US" altLang="zh-TW" sz="4000" b="1" dirty="0" smtClean="0">
                <a:latin typeface="Calibri" pitchFamily="34" charset="0"/>
                <a:cs typeface="Calibri" pitchFamily="34" charset="0"/>
              </a:rPr>
              <a:t>PRE-DATASHEET</a:t>
            </a:r>
            <a:endParaRPr lang="zh-TW" altLang="en-US" sz="4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13795" y="1158231"/>
            <a:ext cx="6100175" cy="1569660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algn="ctr"/>
            <a:r>
              <a:rPr lang="en-US" altLang="zh-TW" sz="4800" b="1" spc="-500" dirty="0" err="1" smtClean="0">
                <a:ln w="9525">
                  <a:solidFill>
                    <a:schemeClr val="bg1"/>
                  </a:solidFill>
                  <a:prstDash val="solid"/>
                </a:ln>
                <a:latin typeface="Century Gothic" panose="020B0502020202020204" pitchFamily="34" charset="0"/>
              </a:rPr>
              <a:t>Toughpower</a:t>
            </a:r>
            <a:r>
              <a:rPr lang="en-US" altLang="zh-TW" sz="4800" b="1" spc="-500" dirty="0" smtClean="0">
                <a:ln w="9525">
                  <a:solidFill>
                    <a:schemeClr val="bg1"/>
                  </a:solidFill>
                  <a:prstDash val="solid"/>
                </a:ln>
                <a:latin typeface="Century Gothic" panose="020B0502020202020204" pitchFamily="34" charset="0"/>
              </a:rPr>
              <a:t>  GT Series </a:t>
            </a:r>
            <a:r>
              <a:rPr lang="zh-TW" altLang="en-US" sz="4800" b="1" spc="-500" dirty="0">
                <a:ln w="9525">
                  <a:solidFill>
                    <a:schemeClr val="bg1"/>
                  </a:solidFill>
                  <a:prstDash val="solid"/>
                </a:ln>
                <a:latin typeface="Century Gothic" panose="020B0502020202020204" pitchFamily="34" charset="0"/>
              </a:rPr>
              <a:t> </a:t>
            </a:r>
            <a:r>
              <a:rPr lang="en-US" altLang="zh-TW" sz="4800" b="1" spc="-500" dirty="0" smtClean="0">
                <a:ln w="9525">
                  <a:solidFill>
                    <a:schemeClr val="bg1"/>
                  </a:solidFill>
                  <a:prstDash val="solid"/>
                </a:ln>
                <a:latin typeface="Century Gothic" panose="020B0502020202020204" pitchFamily="34" charset="0"/>
              </a:rPr>
              <a:t>1000W/1200W</a:t>
            </a:r>
            <a:endParaRPr lang="zh-TW" altLang="en-US" sz="4800" b="1" spc="-300" dirty="0">
              <a:ln w="9525">
                <a:solidFill>
                  <a:schemeClr val="bg1"/>
                </a:solidFill>
                <a:prstDash val="solid"/>
              </a:ln>
              <a:latin typeface="Century Gothic" panose="020B0502020202020204" pitchFamily="34" charset="0"/>
            </a:endParaRPr>
          </a:p>
        </p:txBody>
      </p:sp>
      <p:sp>
        <p:nvSpPr>
          <p:cNvPr id="11" name="Text Box 1125"/>
          <p:cNvSpPr txBox="1">
            <a:spLocks noChangeArrowheads="1"/>
          </p:cNvSpPr>
          <p:nvPr/>
        </p:nvSpPr>
        <p:spPr bwMode="auto">
          <a:xfrm>
            <a:off x="207911" y="4553291"/>
            <a:ext cx="651194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/>
              <a:t>80 PLUS Gold Certified </a:t>
            </a:r>
            <a:r>
              <a:rPr lang="en-US" altLang="zh-TW" sz="1600" dirty="0">
                <a:cs typeface="Calibri" pitchFamily="34" charset="0"/>
              </a:rPr>
              <a:t>up to 90% efficiency</a:t>
            </a:r>
            <a:r>
              <a:rPr lang="en-US" altLang="zh-TW" sz="1600" dirty="0" smtClean="0">
                <a:cs typeface="Calibri" pitchFamily="34" charset="0"/>
              </a:rPr>
              <a:t>.</a:t>
            </a:r>
            <a:endParaRPr lang="en-US" altLang="zh-TW" sz="1600" dirty="0" smtClean="0">
              <a:solidFill>
                <a:schemeClr val="tx1">
                  <a:lumMod val="95000"/>
                </a:schemeClr>
              </a:solidFill>
              <a:cs typeface="Calibri" pitchFamily="34" charset="0"/>
            </a:endParaRPr>
          </a:p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1000/1200W </a:t>
            </a: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continuous output at </a:t>
            </a: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40°C/104°F </a:t>
            </a: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operating environment</a:t>
            </a: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.</a:t>
            </a:r>
          </a:p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Smart Zero Fan: </a:t>
            </a:r>
            <a:r>
              <a:rPr lang="en-US" altLang="zh-TW" sz="1600" dirty="0" smtClean="0">
                <a:cs typeface="Calibri" pitchFamily="34" charset="0"/>
              </a:rPr>
              <a:t>minimizes </a:t>
            </a:r>
            <a:r>
              <a:rPr lang="en-US" altLang="zh-TW" sz="1600" dirty="0">
                <a:cs typeface="Calibri" pitchFamily="34" charset="0"/>
              </a:rPr>
              <a:t>undesired noise</a:t>
            </a:r>
            <a:r>
              <a:rPr lang="en-US" altLang="zh-TW" sz="1600" dirty="0" smtClean="0">
                <a:cs typeface="Calibri" pitchFamily="34" charset="0"/>
              </a:rPr>
              <a:t>.</a:t>
            </a:r>
          </a:p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Fully modular </a:t>
            </a: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low-profile flat black cables. </a:t>
            </a:r>
          </a:p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Ultra Quiet </a:t>
            </a:r>
            <a:r>
              <a:rPr lang="en-US" altLang="zh-TW" sz="1600" dirty="0">
                <a:cs typeface="Calibri" pitchFamily="34" charset="0"/>
              </a:rPr>
              <a:t>120mm </a:t>
            </a:r>
            <a:r>
              <a:rPr lang="en-US" altLang="zh-TW" sz="1600" dirty="0" smtClean="0">
                <a:cs typeface="Calibri" pitchFamily="34" charset="0"/>
              </a:rPr>
              <a:t>hydraulic bearing </a:t>
            </a:r>
            <a:r>
              <a:rPr lang="en-US" altLang="zh-TW" sz="1600" dirty="0">
                <a:cs typeface="Calibri" pitchFamily="34" charset="0"/>
              </a:rPr>
              <a:t>fan </a:t>
            </a: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delivers excellent airflow</a:t>
            </a: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.</a:t>
            </a:r>
            <a:endParaRPr lang="en-US" altLang="zh-TW" sz="1600" dirty="0">
              <a:solidFill>
                <a:schemeClr val="tx1">
                  <a:lumMod val="95000"/>
                </a:schemeClr>
              </a:solidFill>
              <a:cs typeface="Calibri" pitchFamily="34" charset="0"/>
            </a:endParaRPr>
          </a:p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High </a:t>
            </a: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amperage single +12V rail design. </a:t>
            </a:r>
          </a:p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DC-DC and LLC </a:t>
            </a: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design for more precise electrical output.</a:t>
            </a:r>
          </a:p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Intel C6/C7 states &amp; </a:t>
            </a:r>
            <a:r>
              <a:rPr lang="en-US" altLang="zh-TW" sz="1600" dirty="0" err="1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ErP</a:t>
            </a: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cs typeface="Calibri" pitchFamily="34" charset="0"/>
              </a:rPr>
              <a:t> ready.</a:t>
            </a:r>
          </a:p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ea typeface="Arial Unicode MS" pitchFamily="34" charset="-120"/>
                <a:cs typeface="Calibri" pitchFamily="34" charset="0"/>
              </a:rPr>
              <a:t>Built-in industry grade protections: OCP, OVP</a:t>
            </a: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ea typeface="Arial Unicode MS" pitchFamily="34" charset="-120"/>
                <a:cs typeface="Calibri" pitchFamily="34" charset="0"/>
              </a:rPr>
              <a:t>, UVP, </a:t>
            </a:r>
            <a:r>
              <a:rPr lang="en-US" altLang="zh-TW" sz="1600" dirty="0">
                <a:solidFill>
                  <a:schemeClr val="tx1">
                    <a:lumMod val="95000"/>
                  </a:schemeClr>
                </a:solidFill>
                <a:ea typeface="Arial Unicode MS" pitchFamily="34" charset="-120"/>
                <a:cs typeface="Calibri" pitchFamily="34" charset="0"/>
              </a:rPr>
              <a:t>OPP</a:t>
            </a: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ea typeface="Arial Unicode MS" pitchFamily="34" charset="-120"/>
                <a:cs typeface="Calibri" pitchFamily="34" charset="0"/>
              </a:rPr>
              <a:t>, OTP, SCP</a:t>
            </a:r>
          </a:p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ea typeface="Arial Unicode MS" pitchFamily="34" charset="-120"/>
                <a:cs typeface="Calibri" pitchFamily="34" charset="0"/>
              </a:rPr>
              <a:t>Dimension: 150mm(W)x86mm(H)x140mm(D). </a:t>
            </a:r>
            <a:endParaRPr lang="en-US" altLang="zh-TW" sz="1600" dirty="0">
              <a:solidFill>
                <a:schemeClr val="tx1">
                  <a:lumMod val="95000"/>
                </a:schemeClr>
              </a:solidFill>
              <a:ea typeface="Arial Unicode MS" pitchFamily="34" charset="-120"/>
              <a:cs typeface="Calibri" pitchFamily="34" charset="0"/>
            </a:endParaRPr>
          </a:p>
          <a:p>
            <a:pPr indent="144000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ea typeface="Arial Unicode MS" pitchFamily="34" charset="-120"/>
                <a:cs typeface="Calibri" pitchFamily="34" charset="0"/>
              </a:rPr>
              <a:t>5</a:t>
            </a:r>
            <a:r>
              <a:rPr lang="zh-TW" altLang="en-US" sz="1600" dirty="0" smtClean="0">
                <a:solidFill>
                  <a:schemeClr val="tx1">
                    <a:lumMod val="95000"/>
                  </a:schemeClr>
                </a:solidFill>
                <a:ea typeface="Arial Unicode MS" pitchFamily="34" charset="-120"/>
                <a:cs typeface="Calibri" pitchFamily="34" charset="0"/>
              </a:rPr>
              <a:t> </a:t>
            </a:r>
            <a:r>
              <a:rPr lang="en-US" altLang="zh-TW" sz="1600" dirty="0" smtClean="0">
                <a:solidFill>
                  <a:schemeClr val="tx1">
                    <a:lumMod val="95000"/>
                  </a:schemeClr>
                </a:solidFill>
                <a:ea typeface="Arial Unicode MS" pitchFamily="34" charset="-120"/>
                <a:cs typeface="Calibri" pitchFamily="34" charset="0"/>
              </a:rPr>
              <a:t>years warranty.</a:t>
            </a: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91431" y="8281831"/>
            <a:ext cx="726888" cy="1064136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309" y="8742411"/>
            <a:ext cx="1408298" cy="603556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007" y="3713484"/>
            <a:ext cx="1839772" cy="783808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565" y="3737940"/>
            <a:ext cx="1560750" cy="73482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6785" y="3805002"/>
            <a:ext cx="1396780" cy="601222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8"/>
          <a:srcRect r="79143"/>
          <a:stretch/>
        </p:blipFill>
        <p:spPr>
          <a:xfrm>
            <a:off x="72731" y="3703621"/>
            <a:ext cx="1930636" cy="79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98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259"/>
          <p:cNvSpPr txBox="1">
            <a:spLocks noChangeArrowheads="1"/>
          </p:cNvSpPr>
          <p:nvPr/>
        </p:nvSpPr>
        <p:spPr bwMode="auto">
          <a:xfrm>
            <a:off x="-2" y="1339446"/>
            <a:ext cx="3724416" cy="29017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3600" rIns="3600" bIns="3600" anchor="ctr">
            <a:spAutoFit/>
          </a:bodyPr>
          <a:lstStyle/>
          <a:p>
            <a:pPr eaLnBrk="0" hangingPunct="0">
              <a:defRPr/>
            </a:pPr>
            <a:r>
              <a:rPr lang="en-US" altLang="zh-TW" b="1" dirty="0" smtClean="0">
                <a:latin typeface="Calibri" pitchFamily="34" charset="0"/>
                <a:cs typeface="Calibri" pitchFamily="34" charset="0"/>
              </a:rPr>
              <a:t>Connector and Cable Specification</a:t>
            </a:r>
            <a:endParaRPr lang="en-US" altLang="zh-TW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186058" y="1728317"/>
            <a:ext cx="846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600075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Connector</a:t>
            </a:r>
          </a:p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Type</a:t>
            </a:r>
            <a:endParaRPr lang="en-US" altLang="zh-TW" sz="1200" b="1" dirty="0">
              <a:cs typeface="Calibri" pitchFamily="34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912923" y="1728317"/>
            <a:ext cx="846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600075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Connector</a:t>
            </a:r>
          </a:p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Quantity</a:t>
            </a:r>
            <a:endParaRPr lang="en-US" altLang="zh-TW" sz="1200" b="1" dirty="0">
              <a:cs typeface="Calibri" pitchFamily="34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719280" y="1727905"/>
            <a:ext cx="747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Cable </a:t>
            </a:r>
            <a:endParaRPr lang="en-US" altLang="zh-TW" sz="1200" b="1" dirty="0">
              <a:cs typeface="Calibri" pitchFamily="34" charset="0"/>
            </a:endParaRPr>
          </a:p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Quantity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5690972" y="1727905"/>
            <a:ext cx="619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Cable </a:t>
            </a:r>
            <a:endParaRPr lang="en-US" altLang="zh-TW" sz="1200" b="1" dirty="0">
              <a:cs typeface="Calibri" pitchFamily="34" charset="0"/>
            </a:endParaRPr>
          </a:p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Length</a:t>
            </a:r>
          </a:p>
        </p:txBody>
      </p:sp>
      <p:grpSp>
        <p:nvGrpSpPr>
          <p:cNvPr id="24" name="群組 23"/>
          <p:cNvGrpSpPr/>
          <p:nvPr/>
        </p:nvGrpSpPr>
        <p:grpSpPr>
          <a:xfrm>
            <a:off x="176192" y="8229696"/>
            <a:ext cx="6426898" cy="1267645"/>
            <a:chOff x="225620" y="6557464"/>
            <a:chExt cx="6426898" cy="1267645"/>
          </a:xfrm>
        </p:grpSpPr>
        <p:pic>
          <p:nvPicPr>
            <p:cNvPr id="30" name="圖片 2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371"/>
            <a:stretch/>
          </p:blipFill>
          <p:spPr>
            <a:xfrm>
              <a:off x="460353" y="6557464"/>
              <a:ext cx="4363656" cy="1267645"/>
            </a:xfrm>
            <a:prstGeom prst="rect">
              <a:avLst/>
            </a:prstGeom>
          </p:spPr>
        </p:pic>
        <p:sp>
          <p:nvSpPr>
            <p:cNvPr id="31" name="文字方塊 30"/>
            <p:cNvSpPr txBox="1"/>
            <p:nvPr/>
          </p:nvSpPr>
          <p:spPr>
            <a:xfrm>
              <a:off x="225620" y="6960453"/>
              <a:ext cx="8228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ctr"/>
              <a:r>
                <a:rPr lang="en-US" altLang="zh-TW" sz="1200" dirty="0"/>
                <a:t>Peripheral</a:t>
              </a:r>
            </a:p>
            <a:p>
              <a:pPr algn="ctr" fontAlgn="ctr"/>
              <a:r>
                <a:rPr lang="en-US" altLang="zh-TW" sz="1200" dirty="0"/>
                <a:t>(4Pin)</a:t>
              </a: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4870775" y="7026746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X 1</a:t>
              </a:r>
              <a:endParaRPr lang="zh-TW" altLang="en-US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5348956" y="6982784"/>
              <a:ext cx="13035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altLang="zh-TW" sz="1200" dirty="0" smtClean="0"/>
                <a:t>450mm+150mm</a:t>
              </a:r>
            </a:p>
            <a:p>
              <a:pPr fontAlgn="ctr"/>
              <a:r>
                <a:rPr lang="en-US" altLang="zh-TW" sz="1200" dirty="0" smtClean="0"/>
                <a:t>+150mm+150mm</a:t>
              </a:r>
              <a:endParaRPr lang="en-US" altLang="zh-TW" sz="1200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1139579" y="7015140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X </a:t>
              </a:r>
              <a:r>
                <a:rPr lang="en-US" altLang="zh-TW" dirty="0"/>
                <a:t>4</a:t>
              </a:r>
              <a:endParaRPr lang="zh-TW" altLang="en-US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150470" y="2299820"/>
            <a:ext cx="6183852" cy="1267645"/>
            <a:chOff x="150470" y="2299820"/>
            <a:chExt cx="6183852" cy="1267645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635"/>
            <a:stretch/>
          </p:blipFill>
          <p:spPr>
            <a:xfrm>
              <a:off x="402497" y="2299820"/>
              <a:ext cx="4345584" cy="1267645"/>
            </a:xfrm>
            <a:prstGeom prst="rect">
              <a:avLst/>
            </a:prstGeom>
          </p:spPr>
        </p:pic>
        <p:grpSp>
          <p:nvGrpSpPr>
            <p:cNvPr id="50" name="群組 49"/>
            <p:cNvGrpSpPr/>
            <p:nvPr/>
          </p:nvGrpSpPr>
          <p:grpSpPr>
            <a:xfrm>
              <a:off x="150470" y="2731410"/>
              <a:ext cx="6183852" cy="461665"/>
              <a:chOff x="150470" y="2443504"/>
              <a:chExt cx="6183852" cy="461665"/>
            </a:xfrm>
          </p:grpSpPr>
          <p:sp>
            <p:nvSpPr>
              <p:cNvPr id="52" name="文字方塊 51"/>
              <p:cNvSpPr txBox="1"/>
              <p:nvPr/>
            </p:nvSpPr>
            <p:spPr>
              <a:xfrm>
                <a:off x="4870775" y="2455208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1</a:t>
                </a:r>
                <a:endParaRPr lang="zh-TW" altLang="en-US" dirty="0"/>
              </a:p>
            </p:txBody>
          </p:sp>
          <p:sp>
            <p:nvSpPr>
              <p:cNvPr id="53" name="文字方塊 52"/>
              <p:cNvSpPr txBox="1"/>
              <p:nvPr/>
            </p:nvSpPr>
            <p:spPr>
              <a:xfrm>
                <a:off x="150470" y="2443504"/>
                <a:ext cx="939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indent="-600075" fontAlgn="ctr">
                  <a:defRPr/>
                </a:pPr>
                <a:r>
                  <a:rPr lang="en-US" altLang="zh-TW" sz="1200" dirty="0">
                    <a:cs typeface="Calibri" pitchFamily="34" charset="0"/>
                  </a:rPr>
                  <a:t>Main </a:t>
                </a:r>
                <a:r>
                  <a:rPr lang="en-US" altLang="zh-TW" sz="1200" dirty="0" smtClean="0">
                    <a:cs typeface="Calibri" pitchFamily="34" charset="0"/>
                  </a:rPr>
                  <a:t>Power</a:t>
                </a:r>
                <a:endParaRPr lang="en-US" altLang="zh-TW" sz="1200" dirty="0">
                  <a:cs typeface="Calibri" pitchFamily="34" charset="0"/>
                </a:endParaRPr>
              </a:p>
              <a:p>
                <a:pPr indent="-600075" algn="ctr" fontAlgn="ctr">
                  <a:defRPr/>
                </a:pPr>
                <a:r>
                  <a:rPr lang="en-US" altLang="zh-TW" sz="1200" dirty="0">
                    <a:cs typeface="Calibri" pitchFamily="34" charset="0"/>
                  </a:rPr>
                  <a:t>(</a:t>
                </a:r>
                <a:r>
                  <a:rPr lang="en-US" altLang="zh-TW" sz="1200" dirty="0" smtClean="0">
                    <a:cs typeface="Calibri" pitchFamily="34" charset="0"/>
                  </a:rPr>
                  <a:t>20+4Pin</a:t>
                </a:r>
                <a:r>
                  <a:rPr lang="en-US" altLang="zh-TW" sz="1200" dirty="0">
                    <a:cs typeface="Calibri" pitchFamily="34" charset="0"/>
                  </a:rPr>
                  <a:t>) </a:t>
                </a: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5667152" y="2501374"/>
                <a:ext cx="6671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ctr"/>
                <a:r>
                  <a:rPr lang="en-US" altLang="zh-TW" sz="1200" dirty="0" smtClean="0"/>
                  <a:t>550mm</a:t>
                </a:r>
                <a:endParaRPr lang="en-US" altLang="zh-TW" sz="1200" dirty="0"/>
              </a:p>
            </p:txBody>
          </p:sp>
          <p:sp>
            <p:nvSpPr>
              <p:cNvPr id="55" name="文字方塊 54"/>
              <p:cNvSpPr txBox="1"/>
              <p:nvPr/>
            </p:nvSpPr>
            <p:spPr>
              <a:xfrm>
                <a:off x="1106982" y="2443504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1</a:t>
                </a:r>
                <a:endParaRPr lang="zh-TW" altLang="en-US" dirty="0"/>
              </a:p>
            </p:txBody>
          </p:sp>
        </p:grpSp>
      </p:grpSp>
      <p:grpSp>
        <p:nvGrpSpPr>
          <p:cNvPr id="7" name="群組 6"/>
          <p:cNvGrpSpPr/>
          <p:nvPr/>
        </p:nvGrpSpPr>
        <p:grpSpPr>
          <a:xfrm>
            <a:off x="271017" y="3418754"/>
            <a:ext cx="6024833" cy="1267645"/>
            <a:chOff x="271017" y="3777947"/>
            <a:chExt cx="6024833" cy="1267645"/>
          </a:xfrm>
        </p:grpSpPr>
        <p:pic>
          <p:nvPicPr>
            <p:cNvPr id="3" name="圖片 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576"/>
            <a:stretch/>
          </p:blipFill>
          <p:spPr>
            <a:xfrm>
              <a:off x="398503" y="3777947"/>
              <a:ext cx="4349578" cy="1267645"/>
            </a:xfrm>
            <a:prstGeom prst="rect">
              <a:avLst/>
            </a:prstGeom>
          </p:spPr>
        </p:pic>
        <p:grpSp>
          <p:nvGrpSpPr>
            <p:cNvPr id="41" name="群組 40"/>
            <p:cNvGrpSpPr/>
            <p:nvPr/>
          </p:nvGrpSpPr>
          <p:grpSpPr>
            <a:xfrm>
              <a:off x="271017" y="4138075"/>
              <a:ext cx="6024833" cy="461665"/>
              <a:chOff x="271017" y="3693085"/>
              <a:chExt cx="6024833" cy="461665"/>
            </a:xfrm>
          </p:grpSpPr>
          <p:sp>
            <p:nvSpPr>
              <p:cNvPr id="43" name="文字方塊 42"/>
              <p:cNvSpPr txBox="1"/>
              <p:nvPr/>
            </p:nvSpPr>
            <p:spPr>
              <a:xfrm>
                <a:off x="4870775" y="3783351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2</a:t>
                </a:r>
                <a:endParaRPr lang="zh-TW" altLang="en-US" dirty="0"/>
              </a:p>
            </p:txBody>
          </p:sp>
          <p:sp>
            <p:nvSpPr>
              <p:cNvPr id="44" name="文字方塊 43"/>
              <p:cNvSpPr txBox="1"/>
              <p:nvPr/>
            </p:nvSpPr>
            <p:spPr>
              <a:xfrm>
                <a:off x="271017" y="3693085"/>
                <a:ext cx="7320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ctr"/>
                <a:r>
                  <a:rPr lang="en-US" altLang="zh-TW" sz="1200" dirty="0">
                    <a:cs typeface="Calibri" pitchFamily="34" charset="0"/>
                  </a:rPr>
                  <a:t>ATX 12V </a:t>
                </a:r>
              </a:p>
              <a:p>
                <a:pPr algn="ctr" fontAlgn="ctr"/>
                <a:r>
                  <a:rPr lang="en-US" altLang="zh-TW" sz="1200" dirty="0">
                    <a:cs typeface="Calibri" pitchFamily="34" charset="0"/>
                  </a:rPr>
                  <a:t>(4+4Pin)</a:t>
                </a: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5628680" y="3807735"/>
                <a:ext cx="6671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ctr"/>
                <a:r>
                  <a:rPr lang="en-US" altLang="zh-TW" sz="1200" dirty="0" smtClean="0"/>
                  <a:t>700mm</a:t>
                </a:r>
                <a:endParaRPr lang="en-US" altLang="zh-TW" sz="1200" dirty="0"/>
              </a:p>
            </p:txBody>
          </p:sp>
          <p:sp>
            <p:nvSpPr>
              <p:cNvPr id="46" name="文字方塊 45"/>
              <p:cNvSpPr txBox="1"/>
              <p:nvPr/>
            </p:nvSpPr>
            <p:spPr>
              <a:xfrm>
                <a:off x="1106982" y="3730806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2</a:t>
                </a:r>
                <a:endParaRPr lang="zh-TW" altLang="en-US" dirty="0"/>
              </a:p>
            </p:txBody>
          </p:sp>
        </p:grpSp>
      </p:grpSp>
      <p:grpSp>
        <p:nvGrpSpPr>
          <p:cNvPr id="5" name="群組 4"/>
          <p:cNvGrpSpPr/>
          <p:nvPr/>
        </p:nvGrpSpPr>
        <p:grpSpPr>
          <a:xfrm>
            <a:off x="311742" y="7110764"/>
            <a:ext cx="6214404" cy="1267645"/>
            <a:chOff x="361170" y="6472814"/>
            <a:chExt cx="6214404" cy="1267645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131"/>
            <a:stretch/>
          </p:blipFill>
          <p:spPr>
            <a:xfrm>
              <a:off x="452100" y="6472814"/>
              <a:ext cx="4380162" cy="1267645"/>
            </a:xfrm>
            <a:prstGeom prst="rect">
              <a:avLst/>
            </a:prstGeom>
          </p:spPr>
        </p:pic>
        <p:grpSp>
          <p:nvGrpSpPr>
            <p:cNvPr id="35" name="群組 34"/>
            <p:cNvGrpSpPr/>
            <p:nvPr/>
          </p:nvGrpSpPr>
          <p:grpSpPr>
            <a:xfrm>
              <a:off x="361170" y="6865452"/>
              <a:ext cx="6214404" cy="472018"/>
              <a:chOff x="361170" y="7885614"/>
              <a:chExt cx="6214404" cy="472018"/>
            </a:xfrm>
          </p:grpSpPr>
          <p:sp>
            <p:nvSpPr>
              <p:cNvPr id="37" name="文字方塊 36"/>
              <p:cNvSpPr txBox="1"/>
              <p:nvPr/>
            </p:nvSpPr>
            <p:spPr>
              <a:xfrm>
                <a:off x="361170" y="7885614"/>
                <a:ext cx="5517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ctr"/>
                <a:r>
                  <a:rPr lang="en-US" altLang="zh-TW" sz="1200" dirty="0">
                    <a:cs typeface="Calibri" pitchFamily="34" charset="0"/>
                  </a:rPr>
                  <a:t>SATA</a:t>
                </a:r>
              </a:p>
              <a:p>
                <a:pPr algn="ctr" fontAlgn="ctr"/>
                <a:r>
                  <a:rPr lang="en-US" altLang="zh-TW" sz="1200" dirty="0">
                    <a:cs typeface="Calibri" pitchFamily="34" charset="0"/>
                  </a:rPr>
                  <a:t>(5Pin)</a:t>
                </a:r>
              </a:p>
            </p:txBody>
          </p:sp>
          <p:sp>
            <p:nvSpPr>
              <p:cNvPr id="38" name="文字方塊 37"/>
              <p:cNvSpPr txBox="1"/>
              <p:nvPr/>
            </p:nvSpPr>
            <p:spPr>
              <a:xfrm>
                <a:off x="4870775" y="7942360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2</a:t>
                </a:r>
                <a:endParaRPr lang="zh-TW" altLang="en-US" dirty="0"/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5348956" y="7895967"/>
                <a:ext cx="1226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ctr"/>
                <a:r>
                  <a:rPr lang="en-US" altLang="zh-TW" sz="1200" dirty="0" smtClean="0"/>
                  <a:t>450mm+150mm</a:t>
                </a:r>
              </a:p>
              <a:p>
                <a:pPr fontAlgn="ctr"/>
                <a:r>
                  <a:rPr lang="en-US" altLang="zh-TW" sz="1200" dirty="0" smtClean="0"/>
                  <a:t>+150mm</a:t>
                </a:r>
                <a:endParaRPr lang="en-US" altLang="zh-TW" sz="1200" dirty="0"/>
              </a:p>
            </p:txBody>
          </p:sp>
          <p:sp>
            <p:nvSpPr>
              <p:cNvPr id="40" name="文字方塊 39"/>
              <p:cNvSpPr txBox="1"/>
              <p:nvPr/>
            </p:nvSpPr>
            <p:spPr>
              <a:xfrm>
                <a:off x="1139579" y="7921419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6</a:t>
                </a:r>
                <a:endParaRPr lang="zh-TW" altLang="en-US" dirty="0"/>
              </a:p>
            </p:txBody>
          </p:sp>
        </p:grpSp>
      </p:grpSp>
      <p:sp>
        <p:nvSpPr>
          <p:cNvPr id="8" name="文字方塊 7"/>
          <p:cNvSpPr txBox="1"/>
          <p:nvPr/>
        </p:nvSpPr>
        <p:spPr>
          <a:xfrm>
            <a:off x="6000072" y="675942"/>
            <a:ext cx="857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/>
              <a:t>1000W</a:t>
            </a:r>
            <a:endParaRPr lang="zh-TW" altLang="en-US" dirty="0"/>
          </a:p>
        </p:txBody>
      </p:sp>
      <p:grpSp>
        <p:nvGrpSpPr>
          <p:cNvPr id="42" name="群組 41"/>
          <p:cNvGrpSpPr/>
          <p:nvPr/>
        </p:nvGrpSpPr>
        <p:grpSpPr>
          <a:xfrm>
            <a:off x="186058" y="5991830"/>
            <a:ext cx="6090172" cy="1267645"/>
            <a:chOff x="244150" y="5327470"/>
            <a:chExt cx="6090172" cy="1267645"/>
          </a:xfrm>
        </p:grpSpPr>
        <p:pic>
          <p:nvPicPr>
            <p:cNvPr id="47" name="圖片 4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4829"/>
            <a:stretch/>
          </p:blipFill>
          <p:spPr>
            <a:xfrm>
              <a:off x="460353" y="5327470"/>
              <a:ext cx="4469456" cy="1267645"/>
            </a:xfrm>
            <a:prstGeom prst="rect">
              <a:avLst/>
            </a:prstGeom>
          </p:spPr>
        </p:pic>
        <p:grpSp>
          <p:nvGrpSpPr>
            <p:cNvPr id="48" name="群組 47"/>
            <p:cNvGrpSpPr/>
            <p:nvPr/>
          </p:nvGrpSpPr>
          <p:grpSpPr>
            <a:xfrm>
              <a:off x="244150" y="5635201"/>
              <a:ext cx="6090172" cy="646331"/>
              <a:chOff x="244150" y="4727076"/>
              <a:chExt cx="6090172" cy="646331"/>
            </a:xfrm>
          </p:grpSpPr>
          <p:sp>
            <p:nvSpPr>
              <p:cNvPr id="49" name="文字方塊 48"/>
              <p:cNvSpPr txBox="1"/>
              <p:nvPr/>
            </p:nvSpPr>
            <p:spPr>
              <a:xfrm>
                <a:off x="244150" y="4727076"/>
                <a:ext cx="78579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indent="-600075" algn="ctr" defTabSz="514350" fontAlgn="ctr">
                  <a:defRPr/>
                </a:pPr>
                <a:r>
                  <a:rPr lang="en-US" altLang="zh-TW" sz="1200" dirty="0" err="1">
                    <a:cs typeface="Calibri" pitchFamily="34" charset="0"/>
                  </a:rPr>
                  <a:t>PCIe</a:t>
                </a:r>
                <a:r>
                  <a:rPr lang="en-US" altLang="zh-TW" sz="1200" dirty="0">
                    <a:cs typeface="Calibri" pitchFamily="34" charset="0"/>
                  </a:rPr>
                  <a:t> </a:t>
                </a:r>
              </a:p>
              <a:p>
                <a:pPr indent="-600075" algn="ctr" defTabSz="514350" fontAlgn="ctr">
                  <a:defRPr/>
                </a:pPr>
                <a:r>
                  <a:rPr lang="en-US" altLang="zh-TW" sz="1200" dirty="0">
                    <a:cs typeface="Calibri" pitchFamily="34" charset="0"/>
                  </a:rPr>
                  <a:t>(12+4Pin)</a:t>
                </a:r>
              </a:p>
              <a:p>
                <a:pPr indent="-600075" algn="ctr" defTabSz="514350" fontAlgn="ctr">
                  <a:defRPr/>
                </a:pPr>
                <a:r>
                  <a:rPr lang="en-US" altLang="zh-TW" sz="1200" dirty="0">
                    <a:cs typeface="Calibri" pitchFamily="34" charset="0"/>
                  </a:rPr>
                  <a:t>6</a:t>
                </a:r>
                <a:r>
                  <a:rPr lang="en-US" altLang="zh-TW" sz="1200" dirty="0" smtClean="0">
                    <a:cs typeface="Calibri" pitchFamily="34" charset="0"/>
                  </a:rPr>
                  <a:t>00W</a:t>
                </a:r>
                <a:endParaRPr lang="en-US" altLang="zh-TW" sz="1200" dirty="0">
                  <a:cs typeface="Calibri" pitchFamily="34" charset="0"/>
                </a:endParaRPr>
              </a:p>
            </p:txBody>
          </p:sp>
          <p:sp>
            <p:nvSpPr>
              <p:cNvPr id="51" name="文字方塊 50"/>
              <p:cNvSpPr txBox="1"/>
              <p:nvPr/>
            </p:nvSpPr>
            <p:spPr>
              <a:xfrm>
                <a:off x="4870775" y="4839161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1</a:t>
                </a:r>
                <a:endParaRPr lang="zh-TW" altLang="en-US" dirty="0"/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5667152" y="4885327"/>
                <a:ext cx="6671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ctr"/>
                <a:r>
                  <a:rPr lang="en-US" altLang="zh-TW" sz="1200" dirty="0"/>
                  <a:t>600mm</a:t>
                </a:r>
              </a:p>
            </p:txBody>
          </p:sp>
          <p:sp>
            <p:nvSpPr>
              <p:cNvPr id="57" name="文字方塊 56"/>
              <p:cNvSpPr txBox="1"/>
              <p:nvPr/>
            </p:nvSpPr>
            <p:spPr>
              <a:xfrm>
                <a:off x="1148243" y="4875012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1</a:t>
                </a:r>
                <a:endParaRPr lang="zh-TW" altLang="en-US" dirty="0"/>
              </a:p>
            </p:txBody>
          </p:sp>
        </p:grpSp>
      </p:grpSp>
      <p:grpSp>
        <p:nvGrpSpPr>
          <p:cNvPr id="58" name="群組 57"/>
          <p:cNvGrpSpPr/>
          <p:nvPr/>
        </p:nvGrpSpPr>
        <p:grpSpPr>
          <a:xfrm>
            <a:off x="227055" y="4537688"/>
            <a:ext cx="6330622" cy="1602853"/>
            <a:chOff x="283424" y="5134447"/>
            <a:chExt cx="6330622" cy="1602853"/>
          </a:xfrm>
        </p:grpSpPr>
        <p:pic>
          <p:nvPicPr>
            <p:cNvPr id="59" name="圖片 58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384" b="12831"/>
            <a:stretch/>
          </p:blipFill>
          <p:spPr>
            <a:xfrm>
              <a:off x="460353" y="5632303"/>
              <a:ext cx="4294208" cy="1104997"/>
            </a:xfrm>
            <a:prstGeom prst="rect">
              <a:avLst/>
            </a:prstGeom>
          </p:spPr>
        </p:pic>
        <p:pic>
          <p:nvPicPr>
            <p:cNvPr id="60" name="圖片 5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849" r="36203" b="28907"/>
            <a:stretch/>
          </p:blipFill>
          <p:spPr>
            <a:xfrm>
              <a:off x="460353" y="5134447"/>
              <a:ext cx="4375230" cy="776362"/>
            </a:xfrm>
            <a:prstGeom prst="rect">
              <a:avLst/>
            </a:prstGeom>
          </p:spPr>
        </p:pic>
        <p:sp>
          <p:nvSpPr>
            <p:cNvPr id="61" name="文字方塊 60"/>
            <p:cNvSpPr txBox="1"/>
            <p:nvPr/>
          </p:nvSpPr>
          <p:spPr>
            <a:xfrm>
              <a:off x="283424" y="5673726"/>
              <a:ext cx="7072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ctr"/>
              <a:r>
                <a:rPr lang="en-US" altLang="zh-TW" sz="1200" dirty="0" err="1">
                  <a:cs typeface="Calibri" pitchFamily="34" charset="0"/>
                </a:rPr>
                <a:t>PCIe</a:t>
              </a:r>
              <a:r>
                <a:rPr lang="en-US" altLang="zh-TW" sz="1200" dirty="0">
                  <a:cs typeface="Calibri" pitchFamily="34" charset="0"/>
                </a:rPr>
                <a:t> </a:t>
              </a:r>
            </a:p>
            <a:p>
              <a:pPr algn="ctr" fontAlgn="ctr"/>
              <a:r>
                <a:rPr lang="en-US" altLang="zh-TW" sz="1200" dirty="0">
                  <a:cs typeface="Calibri" pitchFamily="34" charset="0"/>
                </a:rPr>
                <a:t>(6+2Pin)</a:t>
              </a: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4870775" y="5466594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X 1</a:t>
              </a:r>
              <a:endParaRPr lang="zh-TW" altLang="en-US" dirty="0"/>
            </a:p>
          </p:txBody>
        </p:sp>
        <p:sp>
          <p:nvSpPr>
            <p:cNvPr id="63" name="矩形 62"/>
            <p:cNvSpPr/>
            <p:nvPr/>
          </p:nvSpPr>
          <p:spPr>
            <a:xfrm>
              <a:off x="5667152" y="5512760"/>
              <a:ext cx="6671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altLang="zh-TW" sz="1200" dirty="0" smtClean="0"/>
                <a:t>600mm</a:t>
              </a:r>
              <a:endParaRPr lang="en-US" altLang="zh-TW" sz="1200" dirty="0"/>
            </a:p>
          </p:txBody>
        </p:sp>
        <p:sp>
          <p:nvSpPr>
            <p:cNvPr id="64" name="文字方塊 63"/>
            <p:cNvSpPr txBox="1"/>
            <p:nvPr/>
          </p:nvSpPr>
          <p:spPr>
            <a:xfrm>
              <a:off x="4870775" y="6055281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X 2</a:t>
              </a:r>
              <a:endParaRPr lang="zh-TW" altLang="en-US" dirty="0"/>
            </a:p>
          </p:txBody>
        </p:sp>
        <p:sp>
          <p:nvSpPr>
            <p:cNvPr id="65" name="矩形 64"/>
            <p:cNvSpPr/>
            <p:nvPr/>
          </p:nvSpPr>
          <p:spPr>
            <a:xfrm>
              <a:off x="5387428" y="6101447"/>
              <a:ext cx="122661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altLang="zh-TW" sz="1200" dirty="0" smtClean="0"/>
                <a:t>600mm+150mm</a:t>
              </a:r>
              <a:endParaRPr lang="en-US" altLang="zh-TW" sz="1200" dirty="0"/>
            </a:p>
          </p:txBody>
        </p:sp>
        <p:sp>
          <p:nvSpPr>
            <p:cNvPr id="66" name="文字方塊 65"/>
            <p:cNvSpPr txBox="1"/>
            <p:nvPr/>
          </p:nvSpPr>
          <p:spPr>
            <a:xfrm>
              <a:off x="1144560" y="5717529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X 5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8765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259"/>
          <p:cNvSpPr txBox="1">
            <a:spLocks noChangeArrowheads="1"/>
          </p:cNvSpPr>
          <p:nvPr/>
        </p:nvSpPr>
        <p:spPr bwMode="auto">
          <a:xfrm>
            <a:off x="-2" y="1339446"/>
            <a:ext cx="3724416" cy="29017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288000" tIns="3600" rIns="3600" bIns="3600" anchor="ctr">
            <a:spAutoFit/>
          </a:bodyPr>
          <a:lstStyle/>
          <a:p>
            <a:pPr eaLnBrk="0" hangingPunct="0">
              <a:defRPr/>
            </a:pPr>
            <a:r>
              <a:rPr lang="en-US" altLang="zh-TW" b="1" dirty="0" smtClean="0">
                <a:latin typeface="Calibri" pitchFamily="34" charset="0"/>
                <a:cs typeface="Calibri" pitchFamily="34" charset="0"/>
              </a:rPr>
              <a:t>Connector and Cable Specification</a:t>
            </a:r>
            <a:endParaRPr lang="en-US" altLang="zh-TW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186058" y="1728317"/>
            <a:ext cx="846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600075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Connector</a:t>
            </a:r>
          </a:p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Type</a:t>
            </a:r>
            <a:endParaRPr lang="en-US" altLang="zh-TW" sz="1200" b="1" dirty="0">
              <a:cs typeface="Calibri" pitchFamily="34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912923" y="1728317"/>
            <a:ext cx="846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600075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Connector</a:t>
            </a:r>
          </a:p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Quantity</a:t>
            </a:r>
            <a:endParaRPr lang="en-US" altLang="zh-TW" sz="1200" b="1" dirty="0">
              <a:cs typeface="Calibri" pitchFamily="34" charset="0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719280" y="1727905"/>
            <a:ext cx="747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Cable </a:t>
            </a:r>
            <a:endParaRPr lang="en-US" altLang="zh-TW" sz="1200" b="1" dirty="0">
              <a:cs typeface="Calibri" pitchFamily="34" charset="0"/>
            </a:endParaRPr>
          </a:p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Quantity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5690972" y="1727905"/>
            <a:ext cx="619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Cable </a:t>
            </a:r>
            <a:endParaRPr lang="en-US" altLang="zh-TW" sz="1200" b="1" dirty="0">
              <a:cs typeface="Calibri" pitchFamily="34" charset="0"/>
            </a:endParaRPr>
          </a:p>
          <a:p>
            <a:pPr indent="-600075" algn="ctr" fontAlgn="ctr">
              <a:defRPr/>
            </a:pPr>
            <a:r>
              <a:rPr lang="en-US" altLang="zh-TW" sz="1200" b="1" dirty="0" smtClean="0">
                <a:cs typeface="Calibri" pitchFamily="34" charset="0"/>
              </a:rPr>
              <a:t>Length</a:t>
            </a:r>
          </a:p>
        </p:txBody>
      </p:sp>
      <p:grpSp>
        <p:nvGrpSpPr>
          <p:cNvPr id="24" name="群組 23"/>
          <p:cNvGrpSpPr/>
          <p:nvPr/>
        </p:nvGrpSpPr>
        <p:grpSpPr>
          <a:xfrm>
            <a:off x="176192" y="8229696"/>
            <a:ext cx="6426898" cy="1267645"/>
            <a:chOff x="225620" y="6557464"/>
            <a:chExt cx="6426898" cy="1267645"/>
          </a:xfrm>
        </p:grpSpPr>
        <p:pic>
          <p:nvPicPr>
            <p:cNvPr id="30" name="圖片 29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371"/>
            <a:stretch/>
          </p:blipFill>
          <p:spPr>
            <a:xfrm>
              <a:off x="460353" y="6557464"/>
              <a:ext cx="4363656" cy="1267645"/>
            </a:xfrm>
            <a:prstGeom prst="rect">
              <a:avLst/>
            </a:prstGeom>
          </p:spPr>
        </p:pic>
        <p:sp>
          <p:nvSpPr>
            <p:cNvPr id="31" name="文字方塊 30"/>
            <p:cNvSpPr txBox="1"/>
            <p:nvPr/>
          </p:nvSpPr>
          <p:spPr>
            <a:xfrm>
              <a:off x="225620" y="6960453"/>
              <a:ext cx="8228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ctr"/>
              <a:r>
                <a:rPr lang="en-US" altLang="zh-TW" sz="1200" dirty="0"/>
                <a:t>Peripheral</a:t>
              </a:r>
            </a:p>
            <a:p>
              <a:pPr algn="ctr" fontAlgn="ctr"/>
              <a:r>
                <a:rPr lang="en-US" altLang="zh-TW" sz="1200" dirty="0"/>
                <a:t>(4Pin)</a:t>
              </a: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4870775" y="7026746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X 1</a:t>
              </a:r>
              <a:endParaRPr lang="zh-TW" altLang="en-US" dirty="0"/>
            </a:p>
          </p:txBody>
        </p:sp>
        <p:sp>
          <p:nvSpPr>
            <p:cNvPr id="33" name="矩形 32"/>
            <p:cNvSpPr/>
            <p:nvPr/>
          </p:nvSpPr>
          <p:spPr>
            <a:xfrm>
              <a:off x="5348956" y="6982784"/>
              <a:ext cx="13035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altLang="zh-TW" sz="1200" dirty="0" smtClean="0"/>
                <a:t>450mm+150mm</a:t>
              </a:r>
            </a:p>
            <a:p>
              <a:pPr fontAlgn="ctr"/>
              <a:r>
                <a:rPr lang="en-US" altLang="zh-TW" sz="1200" dirty="0" smtClean="0"/>
                <a:t>+150mm+150mm</a:t>
              </a:r>
              <a:endParaRPr lang="en-US" altLang="zh-TW" sz="1200" dirty="0"/>
            </a:p>
          </p:txBody>
        </p:sp>
        <p:sp>
          <p:nvSpPr>
            <p:cNvPr id="34" name="文字方塊 33"/>
            <p:cNvSpPr txBox="1"/>
            <p:nvPr/>
          </p:nvSpPr>
          <p:spPr>
            <a:xfrm>
              <a:off x="1139579" y="7015140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X </a:t>
              </a:r>
              <a:r>
                <a:rPr lang="en-US" altLang="zh-TW" dirty="0"/>
                <a:t>4</a:t>
              </a:r>
              <a:endParaRPr lang="zh-TW" altLang="en-US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150470" y="2299820"/>
            <a:ext cx="6183852" cy="1267645"/>
            <a:chOff x="150470" y="2299820"/>
            <a:chExt cx="6183852" cy="1267645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635"/>
            <a:stretch/>
          </p:blipFill>
          <p:spPr>
            <a:xfrm>
              <a:off x="402497" y="2299820"/>
              <a:ext cx="4345584" cy="1267645"/>
            </a:xfrm>
            <a:prstGeom prst="rect">
              <a:avLst/>
            </a:prstGeom>
          </p:spPr>
        </p:pic>
        <p:grpSp>
          <p:nvGrpSpPr>
            <p:cNvPr id="50" name="群組 49"/>
            <p:cNvGrpSpPr/>
            <p:nvPr/>
          </p:nvGrpSpPr>
          <p:grpSpPr>
            <a:xfrm>
              <a:off x="150470" y="2731410"/>
              <a:ext cx="6183852" cy="461665"/>
              <a:chOff x="150470" y="2443504"/>
              <a:chExt cx="6183852" cy="461665"/>
            </a:xfrm>
          </p:grpSpPr>
          <p:sp>
            <p:nvSpPr>
              <p:cNvPr id="52" name="文字方塊 51"/>
              <p:cNvSpPr txBox="1"/>
              <p:nvPr/>
            </p:nvSpPr>
            <p:spPr>
              <a:xfrm>
                <a:off x="4870775" y="2455208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1</a:t>
                </a:r>
                <a:endParaRPr lang="zh-TW" altLang="en-US" dirty="0"/>
              </a:p>
            </p:txBody>
          </p:sp>
          <p:sp>
            <p:nvSpPr>
              <p:cNvPr id="53" name="文字方塊 52"/>
              <p:cNvSpPr txBox="1"/>
              <p:nvPr/>
            </p:nvSpPr>
            <p:spPr>
              <a:xfrm>
                <a:off x="150470" y="2443504"/>
                <a:ext cx="9396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indent="-600075" fontAlgn="ctr">
                  <a:defRPr/>
                </a:pPr>
                <a:r>
                  <a:rPr lang="en-US" altLang="zh-TW" sz="1200" dirty="0">
                    <a:cs typeface="Calibri" pitchFamily="34" charset="0"/>
                  </a:rPr>
                  <a:t>Main </a:t>
                </a:r>
                <a:r>
                  <a:rPr lang="en-US" altLang="zh-TW" sz="1200" dirty="0" smtClean="0">
                    <a:cs typeface="Calibri" pitchFamily="34" charset="0"/>
                  </a:rPr>
                  <a:t>Power</a:t>
                </a:r>
                <a:endParaRPr lang="en-US" altLang="zh-TW" sz="1200" dirty="0">
                  <a:cs typeface="Calibri" pitchFamily="34" charset="0"/>
                </a:endParaRPr>
              </a:p>
              <a:p>
                <a:pPr indent="-600075" algn="ctr" fontAlgn="ctr">
                  <a:defRPr/>
                </a:pPr>
                <a:r>
                  <a:rPr lang="en-US" altLang="zh-TW" sz="1200" dirty="0">
                    <a:cs typeface="Calibri" pitchFamily="34" charset="0"/>
                  </a:rPr>
                  <a:t>(</a:t>
                </a:r>
                <a:r>
                  <a:rPr lang="en-US" altLang="zh-TW" sz="1200" dirty="0" smtClean="0">
                    <a:cs typeface="Calibri" pitchFamily="34" charset="0"/>
                  </a:rPr>
                  <a:t>20+4Pin</a:t>
                </a:r>
                <a:r>
                  <a:rPr lang="en-US" altLang="zh-TW" sz="1200" dirty="0">
                    <a:cs typeface="Calibri" pitchFamily="34" charset="0"/>
                  </a:rPr>
                  <a:t>) </a:t>
                </a:r>
              </a:p>
            </p:txBody>
          </p:sp>
          <p:sp>
            <p:nvSpPr>
              <p:cNvPr id="54" name="矩形 53"/>
              <p:cNvSpPr/>
              <p:nvPr/>
            </p:nvSpPr>
            <p:spPr>
              <a:xfrm>
                <a:off x="5667152" y="2501374"/>
                <a:ext cx="6671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ctr"/>
                <a:r>
                  <a:rPr lang="en-US" altLang="zh-TW" sz="1200" dirty="0" smtClean="0"/>
                  <a:t>550mm</a:t>
                </a:r>
                <a:endParaRPr lang="en-US" altLang="zh-TW" sz="1200" dirty="0"/>
              </a:p>
            </p:txBody>
          </p:sp>
          <p:sp>
            <p:nvSpPr>
              <p:cNvPr id="55" name="文字方塊 54"/>
              <p:cNvSpPr txBox="1"/>
              <p:nvPr/>
            </p:nvSpPr>
            <p:spPr>
              <a:xfrm>
                <a:off x="1106982" y="2443504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1</a:t>
                </a:r>
                <a:endParaRPr lang="zh-TW" altLang="en-US" dirty="0"/>
              </a:p>
            </p:txBody>
          </p:sp>
        </p:grpSp>
      </p:grpSp>
      <p:grpSp>
        <p:nvGrpSpPr>
          <p:cNvPr id="7" name="群組 6"/>
          <p:cNvGrpSpPr/>
          <p:nvPr/>
        </p:nvGrpSpPr>
        <p:grpSpPr>
          <a:xfrm>
            <a:off x="271017" y="3418754"/>
            <a:ext cx="6024833" cy="1267645"/>
            <a:chOff x="271017" y="3777947"/>
            <a:chExt cx="6024833" cy="1267645"/>
          </a:xfrm>
        </p:grpSpPr>
        <p:pic>
          <p:nvPicPr>
            <p:cNvPr id="3" name="圖片 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576"/>
            <a:stretch/>
          </p:blipFill>
          <p:spPr>
            <a:xfrm>
              <a:off x="398503" y="3777947"/>
              <a:ext cx="4349578" cy="1267645"/>
            </a:xfrm>
            <a:prstGeom prst="rect">
              <a:avLst/>
            </a:prstGeom>
          </p:spPr>
        </p:pic>
        <p:grpSp>
          <p:nvGrpSpPr>
            <p:cNvPr id="41" name="群組 40"/>
            <p:cNvGrpSpPr/>
            <p:nvPr/>
          </p:nvGrpSpPr>
          <p:grpSpPr>
            <a:xfrm>
              <a:off x="271017" y="4138075"/>
              <a:ext cx="6024833" cy="461665"/>
              <a:chOff x="271017" y="3693085"/>
              <a:chExt cx="6024833" cy="461665"/>
            </a:xfrm>
          </p:grpSpPr>
          <p:sp>
            <p:nvSpPr>
              <p:cNvPr id="43" name="文字方塊 42"/>
              <p:cNvSpPr txBox="1"/>
              <p:nvPr/>
            </p:nvSpPr>
            <p:spPr>
              <a:xfrm>
                <a:off x="4870775" y="3783351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2</a:t>
                </a:r>
                <a:endParaRPr lang="zh-TW" altLang="en-US" dirty="0"/>
              </a:p>
            </p:txBody>
          </p:sp>
          <p:sp>
            <p:nvSpPr>
              <p:cNvPr id="44" name="文字方塊 43"/>
              <p:cNvSpPr txBox="1"/>
              <p:nvPr/>
            </p:nvSpPr>
            <p:spPr>
              <a:xfrm>
                <a:off x="271017" y="3693085"/>
                <a:ext cx="7320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ctr"/>
                <a:r>
                  <a:rPr lang="en-US" altLang="zh-TW" sz="1200" dirty="0">
                    <a:cs typeface="Calibri" pitchFamily="34" charset="0"/>
                  </a:rPr>
                  <a:t>ATX 12V </a:t>
                </a:r>
              </a:p>
              <a:p>
                <a:pPr algn="ctr" fontAlgn="ctr"/>
                <a:r>
                  <a:rPr lang="en-US" altLang="zh-TW" sz="1200" dirty="0">
                    <a:cs typeface="Calibri" pitchFamily="34" charset="0"/>
                  </a:rPr>
                  <a:t>(4+4Pin)</a:t>
                </a:r>
              </a:p>
            </p:txBody>
          </p:sp>
          <p:sp>
            <p:nvSpPr>
              <p:cNvPr id="45" name="矩形 44"/>
              <p:cNvSpPr/>
              <p:nvPr/>
            </p:nvSpPr>
            <p:spPr>
              <a:xfrm>
                <a:off x="5628680" y="3807735"/>
                <a:ext cx="6671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ctr"/>
                <a:r>
                  <a:rPr lang="en-US" altLang="zh-TW" sz="1200" dirty="0" smtClean="0"/>
                  <a:t>700mm</a:t>
                </a:r>
                <a:endParaRPr lang="en-US" altLang="zh-TW" sz="1200" dirty="0"/>
              </a:p>
            </p:txBody>
          </p:sp>
          <p:sp>
            <p:nvSpPr>
              <p:cNvPr id="46" name="文字方塊 45"/>
              <p:cNvSpPr txBox="1"/>
              <p:nvPr/>
            </p:nvSpPr>
            <p:spPr>
              <a:xfrm>
                <a:off x="1106982" y="3730806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2</a:t>
                </a:r>
                <a:endParaRPr lang="zh-TW" altLang="en-US" dirty="0"/>
              </a:p>
            </p:txBody>
          </p:sp>
        </p:grpSp>
      </p:grpSp>
      <p:grpSp>
        <p:nvGrpSpPr>
          <p:cNvPr id="5" name="群組 4"/>
          <p:cNvGrpSpPr/>
          <p:nvPr/>
        </p:nvGrpSpPr>
        <p:grpSpPr>
          <a:xfrm>
            <a:off x="311742" y="7110764"/>
            <a:ext cx="6214404" cy="1267645"/>
            <a:chOff x="361170" y="6472814"/>
            <a:chExt cx="6214404" cy="1267645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6131"/>
            <a:stretch/>
          </p:blipFill>
          <p:spPr>
            <a:xfrm>
              <a:off x="452100" y="6472814"/>
              <a:ext cx="4380162" cy="1267645"/>
            </a:xfrm>
            <a:prstGeom prst="rect">
              <a:avLst/>
            </a:prstGeom>
          </p:spPr>
        </p:pic>
        <p:grpSp>
          <p:nvGrpSpPr>
            <p:cNvPr id="35" name="群組 34"/>
            <p:cNvGrpSpPr/>
            <p:nvPr/>
          </p:nvGrpSpPr>
          <p:grpSpPr>
            <a:xfrm>
              <a:off x="361170" y="6865452"/>
              <a:ext cx="6214404" cy="472018"/>
              <a:chOff x="361170" y="7885614"/>
              <a:chExt cx="6214404" cy="472018"/>
            </a:xfrm>
          </p:grpSpPr>
          <p:sp>
            <p:nvSpPr>
              <p:cNvPr id="37" name="文字方塊 36"/>
              <p:cNvSpPr txBox="1"/>
              <p:nvPr/>
            </p:nvSpPr>
            <p:spPr>
              <a:xfrm>
                <a:off x="361170" y="7885614"/>
                <a:ext cx="55175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 fontAlgn="ctr"/>
                <a:r>
                  <a:rPr lang="en-US" altLang="zh-TW" sz="1200" dirty="0">
                    <a:cs typeface="Calibri" pitchFamily="34" charset="0"/>
                  </a:rPr>
                  <a:t>SATA</a:t>
                </a:r>
              </a:p>
              <a:p>
                <a:pPr algn="ctr" fontAlgn="ctr"/>
                <a:r>
                  <a:rPr lang="en-US" altLang="zh-TW" sz="1200" dirty="0">
                    <a:cs typeface="Calibri" pitchFamily="34" charset="0"/>
                  </a:rPr>
                  <a:t>(5Pin)</a:t>
                </a:r>
              </a:p>
            </p:txBody>
          </p:sp>
          <p:sp>
            <p:nvSpPr>
              <p:cNvPr id="38" name="文字方塊 37"/>
              <p:cNvSpPr txBox="1"/>
              <p:nvPr/>
            </p:nvSpPr>
            <p:spPr>
              <a:xfrm>
                <a:off x="4870775" y="7942360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2</a:t>
                </a:r>
                <a:endParaRPr lang="zh-TW" altLang="en-US" dirty="0"/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5348956" y="7895967"/>
                <a:ext cx="122661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ctr"/>
                <a:r>
                  <a:rPr lang="en-US" altLang="zh-TW" sz="1200" dirty="0" smtClean="0"/>
                  <a:t>450mm+150mm</a:t>
                </a:r>
              </a:p>
              <a:p>
                <a:pPr fontAlgn="ctr"/>
                <a:r>
                  <a:rPr lang="en-US" altLang="zh-TW" sz="1200" dirty="0" smtClean="0"/>
                  <a:t>+150mm</a:t>
                </a:r>
                <a:endParaRPr lang="en-US" altLang="zh-TW" sz="1200" dirty="0"/>
              </a:p>
            </p:txBody>
          </p:sp>
          <p:sp>
            <p:nvSpPr>
              <p:cNvPr id="40" name="文字方塊 39"/>
              <p:cNvSpPr txBox="1"/>
              <p:nvPr/>
            </p:nvSpPr>
            <p:spPr>
              <a:xfrm>
                <a:off x="1139579" y="7921419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6</a:t>
                </a:r>
                <a:endParaRPr lang="zh-TW" altLang="en-US" dirty="0"/>
              </a:p>
            </p:txBody>
          </p:sp>
        </p:grpSp>
      </p:grpSp>
      <p:sp>
        <p:nvSpPr>
          <p:cNvPr id="8" name="文字方塊 7"/>
          <p:cNvSpPr txBox="1"/>
          <p:nvPr/>
        </p:nvSpPr>
        <p:spPr>
          <a:xfrm>
            <a:off x="6000072" y="675942"/>
            <a:ext cx="857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zh-TW" dirty="0" smtClean="0"/>
              <a:t>1200W</a:t>
            </a:r>
            <a:endParaRPr lang="zh-TW" altLang="en-US" dirty="0"/>
          </a:p>
        </p:txBody>
      </p:sp>
      <p:grpSp>
        <p:nvGrpSpPr>
          <p:cNvPr id="42" name="群組 41"/>
          <p:cNvGrpSpPr/>
          <p:nvPr/>
        </p:nvGrpSpPr>
        <p:grpSpPr>
          <a:xfrm>
            <a:off x="186058" y="5991830"/>
            <a:ext cx="6090172" cy="1267645"/>
            <a:chOff x="244150" y="5327470"/>
            <a:chExt cx="6090172" cy="1267645"/>
          </a:xfrm>
        </p:grpSpPr>
        <p:pic>
          <p:nvPicPr>
            <p:cNvPr id="47" name="圖片 4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4829"/>
            <a:stretch/>
          </p:blipFill>
          <p:spPr>
            <a:xfrm>
              <a:off x="460353" y="5327470"/>
              <a:ext cx="4469456" cy="1267645"/>
            </a:xfrm>
            <a:prstGeom prst="rect">
              <a:avLst/>
            </a:prstGeom>
          </p:spPr>
        </p:pic>
        <p:grpSp>
          <p:nvGrpSpPr>
            <p:cNvPr id="48" name="群組 47"/>
            <p:cNvGrpSpPr/>
            <p:nvPr/>
          </p:nvGrpSpPr>
          <p:grpSpPr>
            <a:xfrm>
              <a:off x="244150" y="5635201"/>
              <a:ext cx="6090172" cy="646331"/>
              <a:chOff x="244150" y="4727076"/>
              <a:chExt cx="6090172" cy="646331"/>
            </a:xfrm>
          </p:grpSpPr>
          <p:sp>
            <p:nvSpPr>
              <p:cNvPr id="49" name="文字方塊 48"/>
              <p:cNvSpPr txBox="1"/>
              <p:nvPr/>
            </p:nvSpPr>
            <p:spPr>
              <a:xfrm>
                <a:off x="244150" y="4727076"/>
                <a:ext cx="78579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indent="-600075" algn="ctr" defTabSz="514350" fontAlgn="ctr">
                  <a:defRPr/>
                </a:pPr>
                <a:r>
                  <a:rPr lang="en-US" altLang="zh-TW" sz="1200" dirty="0" err="1">
                    <a:cs typeface="Calibri" pitchFamily="34" charset="0"/>
                  </a:rPr>
                  <a:t>PCIe</a:t>
                </a:r>
                <a:r>
                  <a:rPr lang="en-US" altLang="zh-TW" sz="1200" dirty="0">
                    <a:cs typeface="Calibri" pitchFamily="34" charset="0"/>
                  </a:rPr>
                  <a:t> </a:t>
                </a:r>
              </a:p>
              <a:p>
                <a:pPr indent="-600075" algn="ctr" defTabSz="514350" fontAlgn="ctr">
                  <a:defRPr/>
                </a:pPr>
                <a:r>
                  <a:rPr lang="en-US" altLang="zh-TW" sz="1200" dirty="0">
                    <a:cs typeface="Calibri" pitchFamily="34" charset="0"/>
                  </a:rPr>
                  <a:t>(12+4Pin)</a:t>
                </a:r>
              </a:p>
              <a:p>
                <a:pPr indent="-600075" algn="ctr" defTabSz="514350" fontAlgn="ctr">
                  <a:defRPr/>
                </a:pPr>
                <a:r>
                  <a:rPr lang="en-US" altLang="zh-TW" sz="1200" dirty="0">
                    <a:cs typeface="Calibri" pitchFamily="34" charset="0"/>
                  </a:rPr>
                  <a:t>6</a:t>
                </a:r>
                <a:r>
                  <a:rPr lang="en-US" altLang="zh-TW" sz="1200" dirty="0" smtClean="0">
                    <a:cs typeface="Calibri" pitchFamily="34" charset="0"/>
                  </a:rPr>
                  <a:t>00W</a:t>
                </a:r>
                <a:endParaRPr lang="en-US" altLang="zh-TW" sz="1200" dirty="0">
                  <a:cs typeface="Calibri" pitchFamily="34" charset="0"/>
                </a:endParaRPr>
              </a:p>
            </p:txBody>
          </p:sp>
          <p:sp>
            <p:nvSpPr>
              <p:cNvPr id="51" name="文字方塊 50"/>
              <p:cNvSpPr txBox="1"/>
              <p:nvPr/>
            </p:nvSpPr>
            <p:spPr>
              <a:xfrm>
                <a:off x="4870775" y="4839161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2</a:t>
                </a:r>
                <a:endParaRPr lang="zh-TW" altLang="en-US" dirty="0"/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5667152" y="4885327"/>
                <a:ext cx="66717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fontAlgn="ctr"/>
                <a:r>
                  <a:rPr lang="en-US" altLang="zh-TW" sz="1200" dirty="0"/>
                  <a:t>600mm</a:t>
                </a:r>
              </a:p>
            </p:txBody>
          </p:sp>
          <p:sp>
            <p:nvSpPr>
              <p:cNvPr id="57" name="文字方塊 56"/>
              <p:cNvSpPr txBox="1"/>
              <p:nvPr/>
            </p:nvSpPr>
            <p:spPr>
              <a:xfrm>
                <a:off x="1148243" y="4875012"/>
                <a:ext cx="4748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TW" dirty="0" smtClean="0"/>
                  <a:t>X 2</a:t>
                </a:r>
                <a:endParaRPr lang="zh-TW" altLang="en-US" dirty="0"/>
              </a:p>
            </p:txBody>
          </p:sp>
        </p:grpSp>
      </p:grpSp>
      <p:grpSp>
        <p:nvGrpSpPr>
          <p:cNvPr id="58" name="群組 57"/>
          <p:cNvGrpSpPr/>
          <p:nvPr/>
        </p:nvGrpSpPr>
        <p:grpSpPr>
          <a:xfrm>
            <a:off x="227055" y="4537688"/>
            <a:ext cx="6330622" cy="1602853"/>
            <a:chOff x="283424" y="5134447"/>
            <a:chExt cx="6330622" cy="1602853"/>
          </a:xfrm>
        </p:grpSpPr>
        <p:pic>
          <p:nvPicPr>
            <p:cNvPr id="59" name="圖片 58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384" b="12831"/>
            <a:stretch/>
          </p:blipFill>
          <p:spPr>
            <a:xfrm>
              <a:off x="460353" y="5632303"/>
              <a:ext cx="4294208" cy="1104997"/>
            </a:xfrm>
            <a:prstGeom prst="rect">
              <a:avLst/>
            </a:prstGeom>
          </p:spPr>
        </p:pic>
        <p:pic>
          <p:nvPicPr>
            <p:cNvPr id="60" name="圖片 5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849" r="36203" b="28907"/>
            <a:stretch/>
          </p:blipFill>
          <p:spPr>
            <a:xfrm>
              <a:off x="460353" y="5134447"/>
              <a:ext cx="4375230" cy="776362"/>
            </a:xfrm>
            <a:prstGeom prst="rect">
              <a:avLst/>
            </a:prstGeom>
          </p:spPr>
        </p:pic>
        <p:sp>
          <p:nvSpPr>
            <p:cNvPr id="61" name="文字方塊 60"/>
            <p:cNvSpPr txBox="1"/>
            <p:nvPr/>
          </p:nvSpPr>
          <p:spPr>
            <a:xfrm>
              <a:off x="283424" y="5673726"/>
              <a:ext cx="7072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ctr"/>
              <a:r>
                <a:rPr lang="en-US" altLang="zh-TW" sz="1200" dirty="0" err="1">
                  <a:cs typeface="Calibri" pitchFamily="34" charset="0"/>
                </a:rPr>
                <a:t>PCIe</a:t>
              </a:r>
              <a:r>
                <a:rPr lang="en-US" altLang="zh-TW" sz="1200" dirty="0">
                  <a:cs typeface="Calibri" pitchFamily="34" charset="0"/>
                </a:rPr>
                <a:t> </a:t>
              </a:r>
            </a:p>
            <a:p>
              <a:pPr algn="ctr" fontAlgn="ctr"/>
              <a:r>
                <a:rPr lang="en-US" altLang="zh-TW" sz="1200" dirty="0">
                  <a:cs typeface="Calibri" pitchFamily="34" charset="0"/>
                </a:rPr>
                <a:t>(6+2Pin)</a:t>
              </a:r>
            </a:p>
          </p:txBody>
        </p:sp>
        <p:sp>
          <p:nvSpPr>
            <p:cNvPr id="62" name="文字方塊 61"/>
            <p:cNvSpPr txBox="1"/>
            <p:nvPr/>
          </p:nvSpPr>
          <p:spPr>
            <a:xfrm>
              <a:off x="4870775" y="5466594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X 1</a:t>
              </a:r>
              <a:endParaRPr lang="zh-TW" altLang="en-US" dirty="0"/>
            </a:p>
          </p:txBody>
        </p:sp>
        <p:sp>
          <p:nvSpPr>
            <p:cNvPr id="63" name="矩形 62"/>
            <p:cNvSpPr/>
            <p:nvPr/>
          </p:nvSpPr>
          <p:spPr>
            <a:xfrm>
              <a:off x="5667152" y="5512760"/>
              <a:ext cx="66717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altLang="zh-TW" sz="1200" dirty="0" smtClean="0"/>
                <a:t>600mm</a:t>
              </a:r>
              <a:endParaRPr lang="en-US" altLang="zh-TW" sz="1200" dirty="0"/>
            </a:p>
          </p:txBody>
        </p:sp>
        <p:sp>
          <p:nvSpPr>
            <p:cNvPr id="64" name="文字方塊 63"/>
            <p:cNvSpPr txBox="1"/>
            <p:nvPr/>
          </p:nvSpPr>
          <p:spPr>
            <a:xfrm>
              <a:off x="4870775" y="6055281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X 2</a:t>
              </a:r>
              <a:endParaRPr lang="zh-TW" altLang="en-US" dirty="0"/>
            </a:p>
          </p:txBody>
        </p:sp>
        <p:sp>
          <p:nvSpPr>
            <p:cNvPr id="65" name="矩形 64"/>
            <p:cNvSpPr/>
            <p:nvPr/>
          </p:nvSpPr>
          <p:spPr>
            <a:xfrm>
              <a:off x="5387428" y="6101447"/>
              <a:ext cx="122661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altLang="zh-TW" sz="1200" dirty="0" smtClean="0"/>
                <a:t>600mm+150mm</a:t>
              </a:r>
              <a:endParaRPr lang="en-US" altLang="zh-TW" sz="1200" dirty="0"/>
            </a:p>
          </p:txBody>
        </p:sp>
        <p:sp>
          <p:nvSpPr>
            <p:cNvPr id="66" name="文字方塊 65"/>
            <p:cNvSpPr txBox="1"/>
            <p:nvPr/>
          </p:nvSpPr>
          <p:spPr>
            <a:xfrm>
              <a:off x="1144560" y="5717529"/>
              <a:ext cx="4748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X 5</a:t>
              </a:r>
              <a:endParaRPr lang="zh-TW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023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3153</TotalTime>
  <Words>252</Words>
  <Application>Microsoft Office PowerPoint</Application>
  <PresentationFormat>A4 紙張 (210x297 公釐)</PresentationFormat>
  <Paragraphs>104</Paragraphs>
  <Slides>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Arial Unicode MS</vt:lpstr>
      <vt:lpstr>新細明體</vt:lpstr>
      <vt:lpstr>Arial</vt:lpstr>
      <vt:lpstr>Calibri</vt:lpstr>
      <vt:lpstr>Calibri Light</vt:lpstr>
      <vt:lpstr>Century Gothic</vt:lpstr>
      <vt:lpstr>Office 佈景主題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Lori Sie</dc:creator>
  <cp:lastModifiedBy>Joyce.Huang</cp:lastModifiedBy>
  <cp:revision>340</cp:revision>
  <dcterms:created xsi:type="dcterms:W3CDTF">2016-10-08T06:50:41Z</dcterms:created>
  <dcterms:modified xsi:type="dcterms:W3CDTF">2025-02-20T06:44:23Z</dcterms:modified>
</cp:coreProperties>
</file>