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11" r:id="rId1"/>
  </p:sldMasterIdLst>
  <p:notesMasterIdLst>
    <p:notesMasterId r:id="rId9"/>
  </p:notesMasterIdLst>
  <p:sldIdLst>
    <p:sldId id="271" r:id="rId2"/>
    <p:sldId id="257" r:id="rId3"/>
    <p:sldId id="279" r:id="rId4"/>
    <p:sldId id="295" r:id="rId5"/>
    <p:sldId id="289" r:id="rId6"/>
    <p:sldId id="287" r:id="rId7"/>
    <p:sldId id="286" r:id="rId8"/>
  </p:sldIdLst>
  <p:sldSz cx="6858000" cy="9906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00FF00"/>
    <a:srgbClr val="FF3300"/>
    <a:srgbClr val="FF71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89" autoAdjust="0"/>
    <p:restoredTop sz="94660"/>
  </p:normalViewPr>
  <p:slideViewPr>
    <p:cSldViewPr snapToGrid="0">
      <p:cViewPr varScale="1">
        <p:scale>
          <a:sx n="77" d="100"/>
          <a:sy n="77" d="100"/>
        </p:scale>
        <p:origin x="516" y="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654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151EC-AD5A-4706-83FE-EE0379C21A40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BB89A-6B21-40BF-8EDF-044CE538A02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63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1BB89A-6B21-40BF-8EDF-044CE538A029}" type="slidenum">
              <a:rPr lang="zh-TW" altLang="en-US" smtClean="0"/>
              <a:pPr/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0636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7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2805304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757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7756" y="527404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7" y="527404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0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7594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916" y="2469623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6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3702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66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2" y="527404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397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63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701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5544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876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5544" y="1426281"/>
            <a:ext cx="3471863" cy="7039681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7187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71488" y="9181396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F55EC-7C1B-49F7-8BDA-B50341C81189}" type="datetimeFigureOut">
              <a:rPr lang="zh-TW" altLang="en-US" smtClean="0"/>
              <a:pPr/>
              <a:t>2024/8/19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271714" y="9181396"/>
            <a:ext cx="2314575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843463" y="9181396"/>
            <a:ext cx="154305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92AB2-9845-4718-8622-72BB451F4CD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9528628"/>
            <a:ext cx="6858000" cy="377372"/>
          </a:xfrm>
          <a:prstGeom prst="rect">
            <a:avLst/>
          </a:prstGeom>
          <a:gradFill>
            <a:gsLst>
              <a:gs pos="0">
                <a:schemeClr val="bg1">
                  <a:lumMod val="65000"/>
                  <a:lumOff val="35000"/>
                </a:schemeClr>
              </a:gs>
              <a:gs pos="25000">
                <a:schemeClr val="bg1">
                  <a:lumMod val="85000"/>
                  <a:lumOff val="15000"/>
                </a:schemeClr>
              </a:gs>
              <a:gs pos="30000">
                <a:schemeClr val="bg1">
                  <a:lumMod val="85000"/>
                  <a:lumOff val="15000"/>
                </a:schemeClr>
              </a:gs>
              <a:gs pos="64999">
                <a:schemeClr val="bg1">
                  <a:lumMod val="95000"/>
                  <a:lumOff val="5000"/>
                </a:schemeClr>
              </a:gs>
              <a:gs pos="89999">
                <a:schemeClr val="bg1"/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defTabSz="914400" rtl="0" eaLnBrk="1" latinLnBrk="0" hangingPunct="1"/>
            <a:r>
              <a:rPr lang="en-US" altLang="zh-TW" sz="14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P/N: </a:t>
            </a:r>
            <a:r>
              <a:rPr lang="en-US" altLang="zh-TW" sz="14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W0650RE</a:t>
            </a:r>
            <a:endParaRPr lang="zh-TW" altLang="en-US" sz="14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6865620" cy="1054100"/>
          </a:xfrm>
          <a:prstGeom prst="rect">
            <a:avLst/>
          </a:prstGeom>
          <a:gradFill>
            <a:gsLst>
              <a:gs pos="0">
                <a:schemeClr val="bg1"/>
              </a:gs>
              <a:gs pos="25000">
                <a:schemeClr val="bg1"/>
              </a:gs>
              <a:gs pos="30000">
                <a:schemeClr val="bg1">
                  <a:lumMod val="95000"/>
                  <a:lumOff val="5000"/>
                </a:schemeClr>
              </a:gs>
              <a:gs pos="64999">
                <a:schemeClr val="bg1">
                  <a:lumMod val="85000"/>
                  <a:lumOff val="15000"/>
                </a:schemeClr>
              </a:gs>
              <a:gs pos="89999">
                <a:schemeClr val="bg1">
                  <a:lumMod val="75000"/>
                  <a:lumOff val="25000"/>
                </a:schemeClr>
              </a:gs>
              <a:gs pos="100000">
                <a:schemeClr val="bg1">
                  <a:lumMod val="65000"/>
                  <a:lumOff val="3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00000"/>
              </a:lnSpc>
            </a:pPr>
            <a:r>
              <a:rPr lang="en-US" altLang="zh-TW" b="1" dirty="0"/>
              <a:t>                         </a:t>
            </a:r>
            <a:r>
              <a:rPr lang="en-US" altLang="zh-TW" b="1" dirty="0" smtClean="0"/>
              <a:t>GERMAN</a:t>
            </a:r>
            <a:r>
              <a:rPr lang="zh-TW" altLang="en-US" b="1" dirty="0" smtClean="0"/>
              <a:t> </a:t>
            </a:r>
            <a:r>
              <a:rPr lang="en-US" altLang="zh-TW" b="1" baseline="0" dirty="0" smtClean="0"/>
              <a:t>SERIES</a:t>
            </a:r>
            <a:endParaRPr lang="en-US" altLang="zh-TW" b="1" baseline="0" dirty="0"/>
          </a:p>
          <a:p>
            <a:pPr algn="l">
              <a:lnSpc>
                <a:spcPts val="1400"/>
              </a:lnSpc>
              <a:spcAft>
                <a:spcPts val="600"/>
              </a:spcAft>
            </a:pPr>
            <a:r>
              <a:rPr lang="en-US" altLang="zh-TW" sz="1400" b="1" baseline="0" dirty="0"/>
              <a:t>                                 POWER SUPPLY</a:t>
            </a:r>
          </a:p>
          <a:p>
            <a:pPr algn="l">
              <a:lnSpc>
                <a:spcPts val="1400"/>
              </a:lnSpc>
              <a:spcBef>
                <a:spcPts val="1200"/>
              </a:spcBef>
            </a:pPr>
            <a:r>
              <a:rPr lang="en-US" altLang="zh-TW" sz="1800" b="1" dirty="0"/>
              <a:t>                         </a:t>
            </a:r>
            <a:r>
              <a:rPr lang="en-US" altLang="zh-TW" sz="1800" b="1" dirty="0" smtClean="0"/>
              <a:t>HAMBURG 650W</a:t>
            </a:r>
            <a:endParaRPr lang="zh-TW" altLang="en-US" sz="1800" b="1" dirty="0"/>
          </a:p>
        </p:txBody>
      </p:sp>
      <p:sp>
        <p:nvSpPr>
          <p:cNvPr id="16" name="文字方塊 15"/>
          <p:cNvSpPr txBox="1"/>
          <p:nvPr userDrawn="1"/>
        </p:nvSpPr>
        <p:spPr>
          <a:xfrm>
            <a:off x="3086100" y="9740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026" name="Picture 2" descr="P:\工業設計處\0_設計資料庫\07_Tt_Logo\TTP LOGO\TTP LOGO (2)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9700" y="152400"/>
            <a:ext cx="995264" cy="756000"/>
          </a:xfrm>
          <a:prstGeom prst="rect">
            <a:avLst/>
          </a:prstGeom>
          <a:noFill/>
        </p:spPr>
      </p:pic>
      <p:sp>
        <p:nvSpPr>
          <p:cNvPr id="7" name="矩形 6"/>
          <p:cNvSpPr/>
          <p:nvPr userDrawn="1"/>
        </p:nvSpPr>
        <p:spPr>
          <a:xfrm>
            <a:off x="5224849" y="9587011"/>
            <a:ext cx="1603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TW" sz="1400" b="1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Datasheet(202408)</a:t>
            </a:r>
            <a:endParaRPr lang="zh-TW" altLang="en-US" sz="14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5135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2693" y="8150217"/>
            <a:ext cx="6444000" cy="62282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" tIns="3600" rIns="3600" bIns="3600">
            <a:spAutoFit/>
          </a:bodyPr>
          <a:lstStyle/>
          <a:p>
            <a:pPr algn="ctr" eaLnBrk="0" hangingPunct="0">
              <a:defRPr/>
            </a:pPr>
            <a:r>
              <a:rPr lang="en-US" altLang="zh-TW" sz="4000" b="1" dirty="0" smtClean="0">
                <a:latin typeface="Calibri" pitchFamily="34" charset="0"/>
                <a:cs typeface="Calibri" pitchFamily="34" charset="0"/>
              </a:rPr>
              <a:t>DATASHEET</a:t>
            </a:r>
            <a:endParaRPr lang="zh-TW" alt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052" y="7134554"/>
            <a:ext cx="6663281" cy="1015663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en-US" altLang="zh-TW" sz="6000" b="1" spc="-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HAMBURG  </a:t>
            </a:r>
            <a:r>
              <a:rPr lang="en-US" altLang="zh-TW" sz="6000" b="1" spc="-3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rPr>
              <a:t>650W</a:t>
            </a:r>
            <a:endParaRPr lang="zh-TW" altLang="en-US" sz="6000" b="1" spc="-300" dirty="0">
              <a:ln w="9525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46" y="2242804"/>
            <a:ext cx="4836535" cy="4053016"/>
          </a:xfrm>
          <a:prstGeom prst="rect">
            <a:avLst/>
          </a:prstGeom>
        </p:spPr>
      </p:pic>
      <p:pic>
        <p:nvPicPr>
          <p:cNvPr id="8" name="圖片 9" descr="80 PLUS 230 on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2" y="6048825"/>
            <a:ext cx="787907" cy="112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98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2082855"/>
            <a:ext cx="6858000" cy="1315208"/>
          </a:xfrm>
          <a:prstGeom prst="rect">
            <a:avLst/>
          </a:prstGeom>
          <a:solidFill>
            <a:schemeClr val="tx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Text Box 1125"/>
          <p:cNvSpPr txBox="1">
            <a:spLocks noChangeArrowheads="1"/>
          </p:cNvSpPr>
          <p:nvPr/>
        </p:nvSpPr>
        <p:spPr bwMode="auto">
          <a:xfrm>
            <a:off x="206376" y="5154058"/>
            <a:ext cx="6346824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/>
              <a:t>Fully compatible with Intel ATX </a:t>
            </a:r>
            <a:r>
              <a:rPr lang="en-US" altLang="zh-TW" sz="1400" dirty="0" smtClean="0"/>
              <a:t>3.1 specifications.</a:t>
            </a: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/>
              <a:t>80 </a:t>
            </a:r>
            <a:r>
              <a:rPr lang="en-US" altLang="zh-TW" sz="1400" dirty="0" smtClean="0"/>
              <a:t>PLUS® </a:t>
            </a:r>
            <a:r>
              <a:rPr lang="en-US" altLang="zh-TW" sz="1400" dirty="0"/>
              <a:t>230V EU certified, deliver great efficiency under real world condition</a:t>
            </a:r>
            <a:r>
              <a:rPr lang="en-US" altLang="zh-TW" sz="1400" dirty="0" smtClean="0">
                <a:cs typeface="Calibri" pitchFamily="34" charset="0"/>
              </a:rPr>
              <a:t>.</a:t>
            </a:r>
            <a:endParaRPr lang="en-US" altLang="zh-TW" sz="1400" dirty="0" smtClean="0"/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Low-profile etched flat cables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. </a:t>
            </a: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High 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quality 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105°C/221°F main capacitor.</a:t>
            </a:r>
            <a:endParaRPr lang="en-US" altLang="zh-TW" sz="1400" dirty="0" smtClean="0">
              <a:cs typeface="Calibri" pitchFamily="34" charset="0"/>
            </a:endParaRP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>
                <a:cs typeface="Calibri" pitchFamily="34" charset="0"/>
              </a:rPr>
              <a:t>6</a:t>
            </a:r>
            <a:r>
              <a:rPr lang="en-US" altLang="zh-TW" sz="1400" dirty="0" smtClean="0">
                <a:cs typeface="Calibri" pitchFamily="34" charset="0"/>
              </a:rPr>
              <a:t>50W </a:t>
            </a:r>
            <a:r>
              <a:rPr lang="en-US" altLang="zh-TW" sz="1400" dirty="0">
                <a:cs typeface="Calibri" pitchFamily="34" charset="0"/>
              </a:rPr>
              <a:t>continuous output at </a:t>
            </a:r>
            <a:r>
              <a:rPr lang="en-US" altLang="zh-TW" sz="1400" dirty="0" smtClean="0">
                <a:cs typeface="Calibri" pitchFamily="34" charset="0"/>
              </a:rPr>
              <a:t>40°C/104°F </a:t>
            </a:r>
            <a:r>
              <a:rPr lang="en-US" altLang="zh-TW" sz="1400" dirty="0">
                <a:cs typeface="Calibri" pitchFamily="34" charset="0"/>
              </a:rPr>
              <a:t>operating </a:t>
            </a:r>
            <a:r>
              <a:rPr lang="en-US" altLang="zh-TW" sz="1400" dirty="0" smtClean="0">
                <a:cs typeface="Calibri" pitchFamily="34" charset="0"/>
              </a:rPr>
              <a:t>environment.</a:t>
            </a: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>
                <a:cs typeface="Calibri" pitchFamily="34" charset="0"/>
              </a:rPr>
              <a:t>Ultra-quiet 120mm cooling fan delivers excellent airflow at an </a:t>
            </a:r>
            <a:r>
              <a:rPr lang="en-US" altLang="zh-TW" sz="1400" dirty="0" smtClean="0">
                <a:cs typeface="Calibri" pitchFamily="34" charset="0"/>
              </a:rPr>
              <a:t>exceptionally</a:t>
            </a:r>
            <a:r>
              <a:rPr lang="zh-TW" altLang="en-US" sz="1400" dirty="0" smtClean="0">
                <a:cs typeface="Calibri" pitchFamily="34" charset="0"/>
              </a:rPr>
              <a:t> </a:t>
            </a:r>
            <a:r>
              <a:rPr lang="en-US" altLang="zh-TW" sz="1400" dirty="0" smtClean="0">
                <a:cs typeface="Calibri" pitchFamily="34" charset="0"/>
              </a:rPr>
              <a:t>low </a:t>
            </a:r>
            <a:r>
              <a:rPr lang="en-US" altLang="zh-TW" sz="1400" dirty="0">
                <a:cs typeface="Calibri" pitchFamily="34" charset="0"/>
              </a:rPr>
              <a:t>noise level</a:t>
            </a:r>
            <a:r>
              <a:rPr lang="en-US" altLang="zh-TW" sz="1400" dirty="0" smtClean="0">
                <a:cs typeface="Calibri" pitchFamily="34" charset="0"/>
              </a:rPr>
              <a:t>.</a:t>
            </a: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High 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amperage single +12V rail design.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ea typeface="Arial Unicode MS" pitchFamily="34" charset="-120"/>
                <a:cs typeface="Calibri" pitchFamily="34" charset="0"/>
              </a:rPr>
              <a:t> </a:t>
            </a:r>
            <a:endParaRPr lang="en-US" altLang="zh-TW" sz="1400" dirty="0" smtClean="0">
              <a:solidFill>
                <a:schemeClr val="tx1">
                  <a:lumMod val="95000"/>
                </a:schemeClr>
              </a:solidFill>
              <a:ea typeface="Arial Unicode MS" pitchFamily="34" charset="-120"/>
              <a:cs typeface="Calibri" pitchFamily="34" charset="0"/>
            </a:endParaRP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/>
              <a:t>DC-DC design for more precise electrical output</a:t>
            </a:r>
            <a:r>
              <a:rPr lang="en-US" altLang="zh-TW" sz="1400" dirty="0" smtClean="0"/>
              <a:t>.</a:t>
            </a:r>
            <a:endParaRPr lang="en-US" altLang="zh-TW" sz="1400" dirty="0">
              <a:solidFill>
                <a:schemeClr val="tx1">
                  <a:lumMod val="95000"/>
                </a:schemeClr>
              </a:solidFill>
              <a:ea typeface="Arial Unicode MS" pitchFamily="34" charset="-120"/>
              <a:cs typeface="Calibri" pitchFamily="34" charset="0"/>
            </a:endParaRP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ea typeface="Arial Unicode MS" pitchFamily="34" charset="-120"/>
                <a:cs typeface="Calibri" pitchFamily="34" charset="0"/>
              </a:rPr>
              <a:t>Intel C6/C7 states &amp; </a:t>
            </a:r>
            <a:r>
              <a:rPr lang="en-US" altLang="zh-TW" sz="1400" dirty="0" err="1">
                <a:solidFill>
                  <a:schemeClr val="tx1">
                    <a:lumMod val="95000"/>
                  </a:schemeClr>
                </a:solidFill>
                <a:ea typeface="Arial Unicode MS" pitchFamily="34" charset="-120"/>
                <a:cs typeface="Calibri" pitchFamily="34" charset="0"/>
              </a:rPr>
              <a:t>ErP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ea typeface="Arial Unicode MS" pitchFamily="34" charset="-120"/>
                <a:cs typeface="Calibri" pitchFamily="34" charset="0"/>
              </a:rPr>
              <a:t> ready</a:t>
            </a: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ea typeface="Arial Unicode MS" pitchFamily="34" charset="-120"/>
                <a:cs typeface="Calibri" pitchFamily="34" charset="0"/>
              </a:rPr>
              <a:t>Built-in industry grade protections: OCP, OVP, UVP, OPP, SCP, OTP.</a:t>
            </a: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ea typeface="Arial Unicode MS" pitchFamily="34" charset="-120"/>
                <a:cs typeface="Calibri" pitchFamily="34" charset="0"/>
              </a:rPr>
              <a:t>Compact Sizing: 150mm(W)x86mm(H)x140mm(D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ea typeface="Arial Unicode MS" pitchFamily="34" charset="-120"/>
                <a:cs typeface="Calibri" pitchFamily="34" charset="0"/>
              </a:rPr>
              <a:t>). </a:t>
            </a:r>
          </a:p>
          <a:p>
            <a:pPr indent="1440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3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 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years warranty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cs typeface="Calibri" pitchFamily="34" charset="0"/>
              </a:rPr>
              <a:t>.</a:t>
            </a:r>
            <a:endParaRPr lang="en-US" altLang="zh-TW" sz="1400" dirty="0">
              <a:solidFill>
                <a:schemeClr val="tx1">
                  <a:lumMod val="9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 Box 1259"/>
          <p:cNvSpPr txBox="1">
            <a:spLocks noChangeArrowheads="1"/>
          </p:cNvSpPr>
          <p:nvPr/>
        </p:nvSpPr>
        <p:spPr bwMode="auto">
          <a:xfrm>
            <a:off x="0" y="4815851"/>
            <a:ext cx="2484000" cy="28426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88000" tIns="3600" rIns="3600" bIns="3600" anchor="ctr">
            <a:spAutoFit/>
          </a:bodyPr>
          <a:lstStyle/>
          <a:p>
            <a:pPr eaLnBrk="0" hangingPunct="0">
              <a:defRPr/>
            </a:pPr>
            <a:r>
              <a:rPr kumimoji="0" lang="en-US" altLang="zh-TW" b="1" dirty="0">
                <a:latin typeface="Calibri" pitchFamily="34" charset="0"/>
                <a:cs typeface="Calibri" pitchFamily="34" charset="0"/>
              </a:rPr>
              <a:t>Features</a:t>
            </a:r>
          </a:p>
        </p:txBody>
      </p:sp>
      <p:sp>
        <p:nvSpPr>
          <p:cNvPr id="18" name="矩形 17"/>
          <p:cNvSpPr/>
          <p:nvPr/>
        </p:nvSpPr>
        <p:spPr>
          <a:xfrm>
            <a:off x="644865" y="2385656"/>
            <a:ext cx="3393735" cy="70788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</a:bodyPr>
          <a:lstStyle/>
          <a:p>
            <a:pPr algn="dist"/>
            <a:r>
              <a:rPr lang="en-US" altLang="zh-TW" sz="3600" spc="-5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HAMBURG</a:t>
            </a:r>
            <a:r>
              <a:rPr lang="zh-TW" altLang="en-US" sz="3600" spc="-3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en-US" altLang="zh-TW" sz="4000" b="1" spc="-300" dirty="0" smtClean="0">
                <a:ln w="9525">
                  <a:noFill/>
                  <a:prstDash val="solid"/>
                </a:ln>
                <a:solidFill>
                  <a:schemeClr val="bg1"/>
                </a:solidFill>
                <a:latin typeface="Century Gothic" panose="020B0502020202020204" pitchFamily="34" charset="0"/>
              </a:rPr>
              <a:t>650W</a:t>
            </a:r>
            <a:endParaRPr lang="zh-TW" altLang="en-US" sz="4000" b="1" spc="-300" dirty="0">
              <a:ln w="9525">
                <a:noFill/>
                <a:prstDash val="solid"/>
              </a:ln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5" b="99303" l="2651" r="97108">
                        <a14:foregroundMark x1="8675" y1="5439" x2="50843" y2="19526"/>
                        <a14:foregroundMark x1="44096" y1="10739" x2="65060" y2="13529"/>
                        <a14:foregroundMark x1="15663" y1="10739" x2="26988" y2="22036"/>
                        <a14:foregroundMark x1="11084" y1="34310" x2="52771" y2="34310"/>
                        <a14:foregroundMark x1="11084" y1="40865" x2="17349" y2="43236"/>
                        <a14:foregroundMark x1="12289" y1="58020" x2="63133" y2="60251"/>
                        <a14:foregroundMark x1="9880" y1="82706" x2="90602" y2="85216"/>
                        <a14:backgroundMark x1="32048" y1="25941" x2="32048" y2="25941"/>
                        <a14:backgroundMark x1="82410" y1="25662" x2="82410" y2="25662"/>
                        <a14:backgroundMark x1="75181" y1="50628" x2="75181" y2="50628"/>
                        <a14:backgroundMark x1="55663" y1="49930" x2="55663" y2="49930"/>
                        <a14:backgroundMark x1="6506" y1="50349" x2="93012" y2="50209"/>
                        <a14:backgroundMark x1="6265" y1="74616" x2="95904" y2="74616"/>
                      </a14:backgroundRemoval>
                    </a14:imgEffect>
                  </a14:imgLayer>
                </a14:imgProps>
              </a:ext>
            </a:extLst>
          </a:blip>
          <a:srcRect t="49617" b="25124"/>
          <a:stretch/>
        </p:blipFill>
        <p:spPr>
          <a:xfrm>
            <a:off x="2697444" y="3676918"/>
            <a:ext cx="1806103" cy="78817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95" b="99303" l="2651" r="97108">
                        <a14:foregroundMark x1="8675" y1="5439" x2="50843" y2="19526"/>
                        <a14:foregroundMark x1="44096" y1="10739" x2="65060" y2="13529"/>
                        <a14:foregroundMark x1="15663" y1="10739" x2="26988" y2="22036"/>
                        <a14:foregroundMark x1="11084" y1="34310" x2="52771" y2="34310"/>
                        <a14:foregroundMark x1="11084" y1="40865" x2="17349" y2="43236"/>
                        <a14:foregroundMark x1="12289" y1="58020" x2="63133" y2="60251"/>
                        <a14:foregroundMark x1="9880" y1="82706" x2="90602" y2="85216"/>
                        <a14:backgroundMark x1="32048" y1="25941" x2="32048" y2="25941"/>
                        <a14:backgroundMark x1="82410" y1="25662" x2="82410" y2="25662"/>
                        <a14:backgroundMark x1="75181" y1="50628" x2="75181" y2="50628"/>
                        <a14:backgroundMark x1="55663" y1="49930" x2="55663" y2="49930"/>
                        <a14:backgroundMark x1="6506" y1="50349" x2="93012" y2="50209"/>
                        <a14:backgroundMark x1="6265" y1="74616" x2="95904" y2="74616"/>
                      </a14:backgroundRemoval>
                    </a14:imgEffect>
                  </a14:imgLayer>
                </a14:imgProps>
              </a:ext>
            </a:extLst>
          </a:blip>
          <a:srcRect t="73510"/>
          <a:stretch/>
        </p:blipFill>
        <p:spPr>
          <a:xfrm>
            <a:off x="4384633" y="3661590"/>
            <a:ext cx="1806103" cy="82659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964" y="827903"/>
            <a:ext cx="3573277" cy="299440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273" b="93818" l="2408" r="96790"/>
                    </a14:imgEffect>
                  </a14:imgLayer>
                </a14:imgProps>
              </a:ext>
            </a:extLst>
          </a:blip>
          <a:srcRect l="5140" t="19269" r="2834" b="4791"/>
          <a:stretch/>
        </p:blipFill>
        <p:spPr>
          <a:xfrm>
            <a:off x="644865" y="3706701"/>
            <a:ext cx="2052579" cy="747659"/>
          </a:xfrm>
          <a:prstGeom prst="rect">
            <a:avLst/>
          </a:prstGeom>
        </p:spPr>
      </p:pic>
      <p:pic>
        <p:nvPicPr>
          <p:cNvPr id="13" name="圖片 9" descr="80 PLUS 230 onl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9" y="2345042"/>
            <a:ext cx="558576" cy="79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544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1"/>
          <p:cNvSpPr>
            <a:spLocks noChangeArrowheads="1"/>
          </p:cNvSpPr>
          <p:nvPr/>
        </p:nvSpPr>
        <p:spPr bwMode="auto">
          <a:xfrm>
            <a:off x="2238255" y="2769812"/>
            <a:ext cx="4425592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367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latin typeface="Calibri" pitchFamily="34" charset="0"/>
              </a:rPr>
              <a:t>Supports 200% power excursion</a:t>
            </a:r>
          </a:p>
          <a:p>
            <a:pPr marL="19367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latin typeface="Calibri" pitchFamily="34" charset="0"/>
              </a:rPr>
              <a:t>Reaches 60% low load efficiency</a:t>
            </a:r>
          </a:p>
          <a:p>
            <a:pPr marL="19367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latin typeface="Calibri" pitchFamily="34" charset="0"/>
              </a:rPr>
              <a:t>Complies with required power supply timing standards</a:t>
            </a:r>
          </a:p>
        </p:txBody>
      </p:sp>
      <p:sp>
        <p:nvSpPr>
          <p:cNvPr id="10" name="矩形 9"/>
          <p:cNvSpPr/>
          <p:nvPr/>
        </p:nvSpPr>
        <p:spPr>
          <a:xfrm>
            <a:off x="207199" y="2124277"/>
            <a:ext cx="61018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92075"/>
            <a:r>
              <a:rPr lang="en-US" altLang="zh-TW" b="1" dirty="0" smtClean="0">
                <a:latin typeface="Calibri" pitchFamily="34" charset="0"/>
                <a:cs typeface="Arial" charset="0"/>
              </a:rPr>
              <a:t>Fully Compatible With ATX 3.1 Specifications</a:t>
            </a:r>
          </a:p>
          <a:p>
            <a:pPr indent="-92075"/>
            <a:r>
              <a:rPr lang="en-US" altLang="zh-TW" sz="1400" dirty="0" smtClean="0">
                <a:latin typeface="Calibri" pitchFamily="34" charset="0"/>
                <a:cs typeface="Arial" charset="0"/>
              </a:rPr>
              <a:t>Meets </a:t>
            </a:r>
            <a:r>
              <a:rPr lang="en-US" altLang="zh-TW" sz="1400" dirty="0">
                <a:latin typeface="Calibri" pitchFamily="34" charset="0"/>
                <a:cs typeface="Arial" charset="0"/>
              </a:rPr>
              <a:t>all the </a:t>
            </a:r>
            <a:r>
              <a:rPr lang="en-US" altLang="zh-TW" sz="1400" dirty="0" smtClean="0">
                <a:latin typeface="Calibri" pitchFamily="34" charset="0"/>
                <a:cs typeface="Arial" charset="0"/>
              </a:rPr>
              <a:t>needs </a:t>
            </a:r>
            <a:r>
              <a:rPr lang="en-US" altLang="zh-TW" sz="1400" dirty="0">
                <a:latin typeface="Calibri" pitchFamily="34" charset="0"/>
                <a:cs typeface="Arial" charset="0"/>
              </a:rPr>
              <a:t>of </a:t>
            </a:r>
            <a:r>
              <a:rPr lang="en-US" altLang="zh-TW" sz="1400" dirty="0" smtClean="0">
                <a:latin typeface="Calibri" pitchFamily="34" charset="0"/>
                <a:cs typeface="Arial" charset="0"/>
              </a:rPr>
              <a:t>a computer system, providing powerful </a:t>
            </a:r>
            <a:r>
              <a:rPr lang="en-US" altLang="zh-TW" sz="1400" dirty="0">
                <a:latin typeface="Calibri" pitchFamily="34" charset="0"/>
                <a:cs typeface="Arial" charset="0"/>
              </a:rPr>
              <a:t>and stable </a:t>
            </a:r>
            <a:r>
              <a:rPr lang="en-US" altLang="zh-TW" sz="1400" dirty="0" smtClean="0">
                <a:latin typeface="Calibri" pitchFamily="34" charset="0"/>
                <a:cs typeface="Arial" charset="0"/>
              </a:rPr>
              <a:t>power.</a:t>
            </a:r>
            <a:endParaRPr lang="it-IT" altLang="zh-TW" sz="1400" dirty="0">
              <a:latin typeface="Calibri" pitchFamily="34" charset="0"/>
              <a:cs typeface="Arial" charset="0"/>
            </a:endParaRPr>
          </a:p>
        </p:txBody>
      </p:sp>
      <p:sp>
        <p:nvSpPr>
          <p:cNvPr id="13" name="Text Box 1259"/>
          <p:cNvSpPr txBox="1">
            <a:spLocks noChangeArrowheads="1"/>
          </p:cNvSpPr>
          <p:nvPr/>
        </p:nvSpPr>
        <p:spPr bwMode="auto">
          <a:xfrm>
            <a:off x="-1" y="1603500"/>
            <a:ext cx="2484000" cy="28426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88000" tIns="3600" rIns="3600" bIns="3600" anchor="ctr">
            <a:spAutoFit/>
          </a:bodyPr>
          <a:lstStyle/>
          <a:p>
            <a:pPr eaLnBrk="0" hangingPunct="0">
              <a:defRPr/>
            </a:pP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Highlighted Features</a:t>
            </a:r>
            <a:endParaRPr kumimoji="0" lang="en-US" altLang="zh-TW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1288"/>
          <p:cNvSpPr txBox="1">
            <a:spLocks noChangeArrowheads="1"/>
          </p:cNvSpPr>
          <p:nvPr/>
        </p:nvSpPr>
        <p:spPr bwMode="auto">
          <a:xfrm>
            <a:off x="304497" y="6935881"/>
            <a:ext cx="53978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b="1" i="0" dirty="0" smtClean="0">
                <a:latin typeface="Calibri" pitchFamily="34" charset="0"/>
                <a:cs typeface="Arial" charset="0"/>
              </a:rPr>
              <a:t>Low-Profile </a:t>
            </a:r>
            <a:r>
              <a:rPr kumimoji="0" lang="en-US" altLang="zh-TW" b="1" i="0" dirty="0">
                <a:latin typeface="Calibri" pitchFamily="34" charset="0"/>
                <a:cs typeface="Arial" charset="0"/>
              </a:rPr>
              <a:t>Flat Black Cables</a:t>
            </a:r>
          </a:p>
          <a:p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  <a:cs typeface="Arial" charset="0"/>
              </a:rPr>
              <a:t>Makes cable management easier.</a:t>
            </a:r>
            <a:endParaRPr kumimoji="0" lang="en-US" altLang="zh-TW" sz="1400" i="0" dirty="0">
              <a:solidFill>
                <a:schemeClr val="tx1">
                  <a:lumMod val="95000"/>
                </a:schemeClr>
              </a:solidFill>
              <a:latin typeface="Calibri" pitchFamily="34" charset="0"/>
              <a:cs typeface="Arial" charset="0"/>
            </a:endParaRPr>
          </a:p>
        </p:txBody>
      </p:sp>
      <p:grpSp>
        <p:nvGrpSpPr>
          <p:cNvPr id="12" name="群組 11"/>
          <p:cNvGrpSpPr/>
          <p:nvPr/>
        </p:nvGrpSpPr>
        <p:grpSpPr>
          <a:xfrm>
            <a:off x="1123527" y="7707847"/>
            <a:ext cx="4941840" cy="1076621"/>
            <a:chOff x="1033546" y="5410440"/>
            <a:chExt cx="4941840" cy="1076621"/>
          </a:xfrm>
        </p:grpSpPr>
        <p:pic>
          <p:nvPicPr>
            <p:cNvPr id="14" name="圖片 13" descr="connector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33546" y="5432571"/>
              <a:ext cx="3035508" cy="1054490"/>
            </a:xfrm>
            <a:prstGeom prst="rect">
              <a:avLst/>
            </a:prstGeom>
            <a:effectLst>
              <a:glow rad="228600">
                <a:schemeClr val="tx1">
                  <a:alpha val="40000"/>
                </a:schemeClr>
              </a:glow>
            </a:effectLst>
          </p:spPr>
        </p:pic>
        <p:pic>
          <p:nvPicPr>
            <p:cNvPr id="15" name="圖片 14" descr="connector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8648"/>
            <a:stretch/>
          </p:blipFill>
          <p:spPr>
            <a:xfrm>
              <a:off x="5178852" y="5410440"/>
              <a:ext cx="796534" cy="1054490"/>
            </a:xfrm>
            <a:prstGeom prst="rect">
              <a:avLst/>
            </a:prstGeom>
            <a:effectLst>
              <a:glow rad="228600">
                <a:schemeClr val="tx1">
                  <a:alpha val="40000"/>
                </a:schemeClr>
              </a:glow>
            </a:effectLst>
          </p:spPr>
        </p:pic>
        <p:pic>
          <p:nvPicPr>
            <p:cNvPr id="16" name="圖片 15" descr="PCI-E 6+2pin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8967"/>
            <a:stretch>
              <a:fillRect/>
            </a:stretch>
          </p:blipFill>
          <p:spPr>
            <a:xfrm>
              <a:off x="4069054" y="5417740"/>
              <a:ext cx="1109798" cy="841248"/>
            </a:xfrm>
            <a:prstGeom prst="rect">
              <a:avLst/>
            </a:prstGeom>
            <a:effectLst>
              <a:glow rad="228600">
                <a:schemeClr val="tx1">
                  <a:alpha val="40000"/>
                </a:schemeClr>
              </a:glow>
            </a:effectLst>
          </p:spPr>
        </p:pic>
      </p:grpSp>
      <p:sp>
        <p:nvSpPr>
          <p:cNvPr id="19" name="矩形 9"/>
          <p:cNvSpPr>
            <a:spLocks noChangeArrowheads="1"/>
          </p:cNvSpPr>
          <p:nvPr/>
        </p:nvSpPr>
        <p:spPr bwMode="auto">
          <a:xfrm>
            <a:off x="304497" y="4530079"/>
            <a:ext cx="55502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i="0" dirty="0" smtClean="0">
                <a:latin typeface="Calibri" pitchFamily="34" charset="0"/>
              </a:rPr>
              <a:t>High Amperage Single +12V Rail &amp; DC to DC Design</a:t>
            </a:r>
          </a:p>
          <a:p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Powerful single +12V rail and DC to DC design for the best compatibility.</a:t>
            </a:r>
            <a:endParaRPr lang="en-US" altLang="zh-TW" sz="1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Text Box 1288"/>
          <p:cNvSpPr txBox="1">
            <a:spLocks noChangeArrowheads="1"/>
          </p:cNvSpPr>
          <p:nvPr/>
        </p:nvSpPr>
        <p:spPr bwMode="auto">
          <a:xfrm>
            <a:off x="304498" y="5652668"/>
            <a:ext cx="512357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b="1" i="0" dirty="0" smtClean="0">
                <a:latin typeface="Calibri" pitchFamily="34" charset="0"/>
              </a:rPr>
              <a:t>High Quality 105°C/221°F Main Capacitors</a:t>
            </a:r>
          </a:p>
          <a:p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Improves the durability and offers the highest stability and reliability.</a:t>
            </a:r>
            <a:endParaRPr lang="en-US" altLang="zh-TW" sz="1400" i="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97" y="2941371"/>
            <a:ext cx="1852818" cy="718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2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274"/>
          <p:cNvSpPr txBox="1">
            <a:spLocks noChangeArrowheads="1"/>
          </p:cNvSpPr>
          <p:nvPr/>
        </p:nvSpPr>
        <p:spPr bwMode="auto">
          <a:xfrm>
            <a:off x="136218" y="5998970"/>
            <a:ext cx="6678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92075"/>
            <a:r>
              <a:rPr lang="en-US" altLang="zh-TW" b="1" dirty="0">
                <a:latin typeface="Calibri" pitchFamily="34" charset="0"/>
                <a:cs typeface="Arial" charset="0"/>
              </a:rPr>
              <a:t>Supports Energy Star 5.0* energy standard</a:t>
            </a:r>
          </a:p>
          <a:p>
            <a:pPr indent="-92075"/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Thermaltake GERMAN</a:t>
            </a:r>
            <a:r>
              <a:rPr lang="zh-TW" altLang="en-US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series 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is suitable for use in Energy Star-compatible computers.</a:t>
            </a:r>
            <a:endParaRPr lang="zh-TW" altLang="en-US" sz="1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8" name="Text Box 1274"/>
          <p:cNvSpPr txBox="1">
            <a:spLocks noChangeArrowheads="1"/>
          </p:cNvSpPr>
          <p:nvPr/>
        </p:nvSpPr>
        <p:spPr bwMode="auto">
          <a:xfrm>
            <a:off x="136218" y="7055685"/>
            <a:ext cx="63106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92075"/>
            <a:r>
              <a:rPr lang="en-US" altLang="zh-TW" b="1" dirty="0">
                <a:latin typeface="Calibri" pitchFamily="34" charset="0"/>
                <a:cs typeface="Arial" charset="0"/>
              </a:rPr>
              <a:t>Supports Intel Deep Power Down </a:t>
            </a:r>
            <a:r>
              <a:rPr lang="en-US" altLang="zh-TW" b="1" dirty="0" smtClean="0">
                <a:latin typeface="Calibri" pitchFamily="34" charset="0"/>
                <a:cs typeface="Arial" charset="0"/>
              </a:rPr>
              <a:t>C6/C7 </a:t>
            </a:r>
            <a:r>
              <a:rPr lang="en-US" altLang="zh-TW" b="1" dirty="0">
                <a:latin typeface="Calibri" pitchFamily="34" charset="0"/>
                <a:cs typeface="Arial" charset="0"/>
              </a:rPr>
              <a:t>Status</a:t>
            </a:r>
          </a:p>
          <a:p>
            <a:pPr indent="-92075"/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Helps your PC system operate more power efficiently.</a:t>
            </a:r>
            <a:endParaRPr lang="zh-TW" altLang="en-US" sz="1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Text Box 1274"/>
          <p:cNvSpPr txBox="1">
            <a:spLocks noChangeArrowheads="1"/>
          </p:cNvSpPr>
          <p:nvPr/>
        </p:nvSpPr>
        <p:spPr bwMode="auto">
          <a:xfrm>
            <a:off x="136218" y="8112400"/>
            <a:ext cx="617805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92075"/>
            <a:r>
              <a:rPr lang="en-US" altLang="zh-TW" b="1" dirty="0">
                <a:latin typeface="Calibri" pitchFamily="34" charset="0"/>
                <a:cs typeface="Arial" charset="0"/>
              </a:rPr>
              <a:t>Corresponds to the EU directives on WEEE and RoHS</a:t>
            </a:r>
          </a:p>
          <a:p>
            <a:pPr indent="-92075"/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Thermaltake considers its full impact on the environment during manufacturing and maintains green facilities to ensure Thermaltake 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GERMAN</a:t>
            </a:r>
            <a:r>
              <a:rPr lang="zh-TW" altLang="en-US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 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series 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meets WEEE &amp; RoHS requirements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.</a:t>
            </a:r>
            <a:endParaRPr lang="zh-TW" altLang="en-US" sz="1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Text Box 1274"/>
          <p:cNvSpPr txBox="1">
            <a:spLocks noChangeArrowheads="1"/>
          </p:cNvSpPr>
          <p:nvPr/>
        </p:nvSpPr>
        <p:spPr bwMode="auto">
          <a:xfrm>
            <a:off x="136218" y="4942255"/>
            <a:ext cx="50869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92075"/>
            <a:r>
              <a:rPr lang="en-US" altLang="zh-TW" b="1" dirty="0">
                <a:latin typeface="Calibri" pitchFamily="34" charset="0"/>
                <a:cs typeface="Arial" charset="0"/>
              </a:rPr>
              <a:t>80 </a:t>
            </a:r>
            <a:r>
              <a:rPr lang="en-US" altLang="zh-TW" b="1" dirty="0" smtClean="0">
                <a:latin typeface="Calibri" pitchFamily="34" charset="0"/>
                <a:cs typeface="Arial" charset="0"/>
              </a:rPr>
              <a:t>PLUS® 230V</a:t>
            </a:r>
            <a:r>
              <a:rPr lang="zh-TW" altLang="en-US" b="1" dirty="0" smtClean="0">
                <a:latin typeface="Calibri" pitchFamily="34" charset="0"/>
                <a:cs typeface="Arial" charset="0"/>
              </a:rPr>
              <a:t> </a:t>
            </a:r>
            <a:r>
              <a:rPr lang="en-US" altLang="zh-TW" b="1" dirty="0" smtClean="0">
                <a:latin typeface="Calibri" pitchFamily="34" charset="0"/>
                <a:cs typeface="Arial" charset="0"/>
              </a:rPr>
              <a:t>EU</a:t>
            </a:r>
            <a:r>
              <a:rPr lang="zh-TW" altLang="en-US" b="1" dirty="0" smtClean="0">
                <a:latin typeface="Calibri" pitchFamily="34" charset="0"/>
                <a:cs typeface="Arial" charset="0"/>
              </a:rPr>
              <a:t> </a:t>
            </a:r>
            <a:r>
              <a:rPr lang="en-US" altLang="zh-TW" b="1" dirty="0" smtClean="0">
                <a:latin typeface="Calibri" pitchFamily="34" charset="0"/>
                <a:cs typeface="Arial" charset="0"/>
              </a:rPr>
              <a:t>Certified </a:t>
            </a:r>
            <a:r>
              <a:rPr lang="en-US" altLang="zh-TW" b="1" dirty="0">
                <a:latin typeface="Calibri" pitchFamily="34" charset="0"/>
                <a:cs typeface="Arial" charset="0"/>
              </a:rPr>
              <a:t>Efficiency</a:t>
            </a:r>
          </a:p>
          <a:p>
            <a:pPr indent="-92075"/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Delivers top end efficiency under 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real world </a:t>
            </a:r>
            <a:r>
              <a:rPr lang="en-US" altLang="zh-TW" sz="1400" dirty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load conditions</a:t>
            </a:r>
            <a:r>
              <a:rPr lang="en-US" altLang="zh-TW" sz="1400" dirty="0" smtClean="0">
                <a:solidFill>
                  <a:schemeClr val="tx1">
                    <a:lumMod val="95000"/>
                  </a:schemeClr>
                </a:solidFill>
                <a:latin typeface="Calibri" pitchFamily="34" charset="0"/>
              </a:rPr>
              <a:t>.</a:t>
            </a:r>
            <a:endParaRPr lang="en-US" altLang="zh-TW" sz="1400" dirty="0">
              <a:solidFill>
                <a:schemeClr val="tx1">
                  <a:lumMod val="95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Text Box 1259"/>
          <p:cNvSpPr txBox="1">
            <a:spLocks noChangeArrowheads="1"/>
          </p:cNvSpPr>
          <p:nvPr/>
        </p:nvSpPr>
        <p:spPr bwMode="auto">
          <a:xfrm>
            <a:off x="0" y="1450101"/>
            <a:ext cx="2484000" cy="28426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88000" tIns="3600" rIns="3600" bIns="3600" anchor="ctr">
            <a:spAutoFit/>
          </a:bodyPr>
          <a:lstStyle/>
          <a:p>
            <a:pPr eaLnBrk="0" hangingPunct="0">
              <a:defRPr/>
            </a:pP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Eco Design</a:t>
            </a:r>
            <a:endParaRPr kumimoji="0" lang="en-US" altLang="zh-TW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Intel C6/C7 States Read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944" y="6900568"/>
            <a:ext cx="739892" cy="73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16" y="1889487"/>
            <a:ext cx="6099520" cy="281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76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897325"/>
              </p:ext>
            </p:extLst>
          </p:nvPr>
        </p:nvGraphicFramePr>
        <p:xfrm>
          <a:off x="210544" y="3566883"/>
          <a:ext cx="6443662" cy="5375005"/>
        </p:xfrm>
        <a:graphic>
          <a:graphicData uri="http://schemas.openxmlformats.org/drawingml/2006/table">
            <a:tbl>
              <a:tblPr/>
              <a:tblGrid>
                <a:gridCol w="1853034"/>
                <a:gridCol w="4590628"/>
              </a:tblGrid>
              <a:tr h="2840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GENERAL INFO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P/N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W0650RE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Model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TR3S-</a:t>
                      </a:r>
                      <a:r>
                        <a:rPr lang="en-US" altLang="zh-TW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50AH2NLW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Max. Output Capacity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650W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Dimension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150mm(W)x86mm(H)x140mm(D)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新細明體" pitchFamily="18" charset="-120"/>
                        <a:cs typeface="Calibri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PFC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Active PFC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Power Good Signal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100-150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 msec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Hold-Up Time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&gt; 17msec</a:t>
                      </a: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at 80%</a:t>
                      </a:r>
                      <a:r>
                        <a:rPr kumimoji="1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load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新細明體" pitchFamily="18" charset="-120"/>
                        <a:cs typeface="Calibri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Cooling System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12cm 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FDB 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Fan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40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ENVIRONMENT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1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Operating Temperature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5°C to + </a:t>
                      </a:r>
                      <a:r>
                        <a:rPr kumimoji="1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40°C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Operating Humidity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20% to 85%,non-condensing 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Storage Temperature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l-PL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-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4</a:t>
                      </a:r>
                      <a:r>
                        <a:rPr kumimoji="1" lang="pl-PL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0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°C</a:t>
                      </a:r>
                      <a:r>
                        <a:rPr kumimoji="1" lang="pl-PL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 to +</a:t>
                      </a: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 55°C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Storage Humidity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10% to 95%, non-condensing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40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MISCELLANEOUS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Efficiency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80 PLUS</a:t>
                      </a:r>
                      <a:r>
                        <a:rPr kumimoji="0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®</a:t>
                      </a:r>
                      <a:r>
                        <a:rPr kumimoji="0" lang="zh-TW" alt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 </a:t>
                      </a:r>
                      <a:r>
                        <a:rPr kumimoji="0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230V EU Certified.</a:t>
                      </a:r>
                      <a:endParaRPr kumimoji="1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MTBF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100,000 hrs minimum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Safety Approval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1300" i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CB/CE/TUV/LVD/UKCA/RCM</a:t>
                      </a:r>
                      <a:endParaRPr kumimoji="0" lang="en-US" altLang="zh-TW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Protection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300" i="0" dirty="0" smtClean="0">
                          <a:solidFill>
                            <a:schemeClr val="bg1"/>
                          </a:solidFill>
                          <a:latin typeface="+mn-lt"/>
                          <a:cs typeface="Calibri" pitchFamily="34" charset="0"/>
                        </a:rPr>
                        <a:t>OCP/OVP/UVP/OPP/OTP/SCP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8406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PCIe</a:t>
                      </a:r>
                      <a:r>
                        <a:rPr kumimoji="1" lang="en-US" altLang="zh-TW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 CONNECTOR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85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PCIe</a:t>
                      </a:r>
                      <a:r>
                        <a:rPr kumimoji="1" lang="en-US" altLang="zh-TW" sz="13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 6+2pin</a:t>
                      </a:r>
                    </a:p>
                  </a:txBody>
                  <a:tcPr marT="0" marB="0"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2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新細明體" pitchFamily="18" charset="-120"/>
                          <a:cs typeface="Calibri" pitchFamily="34" charset="0"/>
                        </a:rPr>
                        <a:t>2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1259"/>
          <p:cNvSpPr txBox="1">
            <a:spLocks noChangeArrowheads="1"/>
          </p:cNvSpPr>
          <p:nvPr/>
        </p:nvSpPr>
        <p:spPr bwMode="auto">
          <a:xfrm>
            <a:off x="0" y="1129644"/>
            <a:ext cx="1685110" cy="28426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88000" tIns="3600" rIns="3600" bIns="3600" anchor="ctr">
            <a:spAutoFit/>
          </a:bodyPr>
          <a:lstStyle/>
          <a:p>
            <a:pPr eaLnBrk="0" hangingPunct="0">
              <a:defRPr/>
            </a:pP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Specification</a:t>
            </a:r>
            <a:endParaRPr lang="en-US" altLang="zh-TW" b="1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889025"/>
              </p:ext>
            </p:extLst>
          </p:nvPr>
        </p:nvGraphicFramePr>
        <p:xfrm>
          <a:off x="765374" y="1777967"/>
          <a:ext cx="5334002" cy="1567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0202"/>
                <a:gridCol w="746760"/>
                <a:gridCol w="746760"/>
                <a:gridCol w="746760"/>
                <a:gridCol w="746760"/>
                <a:gridCol w="746760"/>
              </a:tblGrid>
              <a:tr h="220288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AC Input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Input Voltage: 200-240V</a:t>
                      </a:r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～</a:t>
                      </a:r>
                      <a:endParaRPr lang="en-US" sz="12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876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Input Current:  6A</a:t>
                      </a:r>
                    </a:p>
                  </a:txBody>
                  <a:tcPr marL="9525" marR="9525" marT="9525" marB="0" anchor="ctr"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72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Frequency: 50Hz/60Hz</a:t>
                      </a:r>
                    </a:p>
                  </a:txBody>
                  <a:tcPr marL="9525" marR="9525" marT="9525" marB="0" anchor="ctr">
                    <a:solidFill>
                      <a:srgbClr val="5959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20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DC Output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+3.3V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+5V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+12V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-12V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+5VSB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</a:tr>
              <a:tr h="220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Max Output Current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18A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18A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54.2A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0.3A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3A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</a:tr>
              <a:tr h="220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Max Output Power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110W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650W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3.6W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15W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</a:tr>
              <a:tr h="2202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Total Power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650W</a:t>
                      </a:r>
                    </a:p>
                  </a:txBody>
                  <a:tcPr marL="9525" marR="9525" marT="9525" marB="0" anchor="ctr"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743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 Box 1259"/>
          <p:cNvSpPr txBox="1">
            <a:spLocks noChangeArrowheads="1"/>
          </p:cNvSpPr>
          <p:nvPr/>
        </p:nvSpPr>
        <p:spPr bwMode="auto">
          <a:xfrm>
            <a:off x="-2" y="1339446"/>
            <a:ext cx="3724416" cy="29017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88000" tIns="3600" rIns="3600" bIns="3600" anchor="ctr">
            <a:spAutoFit/>
          </a:bodyPr>
          <a:lstStyle/>
          <a:p>
            <a:pPr eaLnBrk="0" hangingPunct="0">
              <a:defRPr/>
            </a:pPr>
            <a:r>
              <a:rPr lang="en-US" altLang="zh-TW" b="1" dirty="0" smtClean="0">
                <a:latin typeface="Calibri" pitchFamily="34" charset="0"/>
                <a:cs typeface="Calibri" pitchFamily="34" charset="0"/>
              </a:rPr>
              <a:t>Connector and Cable Specification</a:t>
            </a:r>
            <a:endParaRPr lang="en-US" altLang="zh-TW" b="1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34" name="群組 133"/>
          <p:cNvGrpSpPr/>
          <p:nvPr/>
        </p:nvGrpSpPr>
        <p:grpSpPr>
          <a:xfrm>
            <a:off x="281728" y="5179495"/>
            <a:ext cx="6330622" cy="1104997"/>
            <a:chOff x="283424" y="5307689"/>
            <a:chExt cx="6330622" cy="1104997"/>
          </a:xfrm>
        </p:grpSpPr>
        <p:pic>
          <p:nvPicPr>
            <p:cNvPr id="135" name="圖片 13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384" b="12831"/>
            <a:stretch/>
          </p:blipFill>
          <p:spPr>
            <a:xfrm>
              <a:off x="460353" y="5307689"/>
              <a:ext cx="4294208" cy="1104997"/>
            </a:xfrm>
            <a:prstGeom prst="rect">
              <a:avLst/>
            </a:prstGeom>
          </p:spPr>
        </p:pic>
        <p:sp>
          <p:nvSpPr>
            <p:cNvPr id="137" name="文字方塊 136"/>
            <p:cNvSpPr txBox="1"/>
            <p:nvPr/>
          </p:nvSpPr>
          <p:spPr>
            <a:xfrm>
              <a:off x="283424" y="5673726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en-US" altLang="zh-TW" sz="1200" dirty="0" err="1">
                  <a:cs typeface="Calibri" pitchFamily="34" charset="0"/>
                </a:rPr>
                <a:t>PCIe</a:t>
              </a:r>
              <a:r>
                <a:rPr lang="en-US" altLang="zh-TW" sz="1200" dirty="0">
                  <a:cs typeface="Calibri" pitchFamily="34" charset="0"/>
                </a:rPr>
                <a:t> </a:t>
              </a:r>
            </a:p>
            <a:p>
              <a:pPr algn="ctr" fontAlgn="ctr"/>
              <a:r>
                <a:rPr lang="en-US" altLang="zh-TW" sz="1200" dirty="0">
                  <a:cs typeface="Calibri" pitchFamily="34" charset="0"/>
                </a:rPr>
                <a:t>(6+2Pin)</a:t>
              </a:r>
            </a:p>
          </p:txBody>
        </p:sp>
        <p:sp>
          <p:nvSpPr>
            <p:cNvPr id="140" name="文字方塊 139"/>
            <p:cNvSpPr txBox="1"/>
            <p:nvPr/>
          </p:nvSpPr>
          <p:spPr>
            <a:xfrm>
              <a:off x="4870775" y="5730667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1</a:t>
              </a:r>
              <a:endParaRPr lang="zh-TW" altLang="en-US" dirty="0"/>
            </a:p>
          </p:txBody>
        </p:sp>
        <p:sp>
          <p:nvSpPr>
            <p:cNvPr id="141" name="矩形 140"/>
            <p:cNvSpPr/>
            <p:nvPr/>
          </p:nvSpPr>
          <p:spPr>
            <a:xfrm>
              <a:off x="5387428" y="5776833"/>
              <a:ext cx="12266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en-US" altLang="zh-TW" sz="1200" dirty="0" smtClean="0"/>
                <a:t>500mm+150mm</a:t>
              </a:r>
              <a:endParaRPr lang="en-US" altLang="zh-TW" sz="1200" dirty="0"/>
            </a:p>
          </p:txBody>
        </p:sp>
        <p:sp>
          <p:nvSpPr>
            <p:cNvPr id="142" name="文字方塊 141"/>
            <p:cNvSpPr txBox="1"/>
            <p:nvPr/>
          </p:nvSpPr>
          <p:spPr>
            <a:xfrm>
              <a:off x="1106982" y="5717529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2</a:t>
              </a:r>
              <a:endParaRPr lang="zh-TW" altLang="en-US" dirty="0"/>
            </a:p>
          </p:txBody>
        </p:sp>
      </p:grpSp>
      <p:sp>
        <p:nvSpPr>
          <p:cNvPr id="161" name="文字方塊 160"/>
          <p:cNvSpPr txBox="1"/>
          <p:nvPr/>
        </p:nvSpPr>
        <p:spPr>
          <a:xfrm>
            <a:off x="186058" y="1728317"/>
            <a:ext cx="84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600075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Connector</a:t>
            </a:r>
          </a:p>
          <a:p>
            <a:pPr indent="-600075" algn="ctr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Type</a:t>
            </a:r>
            <a:endParaRPr lang="en-US" altLang="zh-TW" sz="1200" b="1" dirty="0">
              <a:cs typeface="Calibri" pitchFamily="34" charset="0"/>
            </a:endParaRPr>
          </a:p>
        </p:txBody>
      </p:sp>
      <p:sp>
        <p:nvSpPr>
          <p:cNvPr id="162" name="文字方塊 161"/>
          <p:cNvSpPr txBox="1"/>
          <p:nvPr/>
        </p:nvSpPr>
        <p:spPr>
          <a:xfrm>
            <a:off x="912923" y="1728317"/>
            <a:ext cx="846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600075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Connector</a:t>
            </a:r>
          </a:p>
          <a:p>
            <a:pPr indent="-600075" algn="ctr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Quantity</a:t>
            </a:r>
            <a:endParaRPr lang="en-US" altLang="zh-TW" sz="1200" b="1" dirty="0">
              <a:cs typeface="Calibri" pitchFamily="34" charset="0"/>
            </a:endParaRPr>
          </a:p>
        </p:txBody>
      </p:sp>
      <p:sp>
        <p:nvSpPr>
          <p:cNvPr id="163" name="文字方塊 162"/>
          <p:cNvSpPr txBox="1"/>
          <p:nvPr/>
        </p:nvSpPr>
        <p:spPr>
          <a:xfrm>
            <a:off x="4719280" y="1727905"/>
            <a:ext cx="747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600075" algn="ctr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Cable </a:t>
            </a:r>
            <a:endParaRPr lang="en-US" altLang="zh-TW" sz="1200" b="1" dirty="0">
              <a:cs typeface="Calibri" pitchFamily="34" charset="0"/>
            </a:endParaRPr>
          </a:p>
          <a:p>
            <a:pPr indent="-600075" algn="ctr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Quantity</a:t>
            </a:r>
          </a:p>
        </p:txBody>
      </p:sp>
      <p:sp>
        <p:nvSpPr>
          <p:cNvPr id="164" name="文字方塊 163"/>
          <p:cNvSpPr txBox="1"/>
          <p:nvPr/>
        </p:nvSpPr>
        <p:spPr>
          <a:xfrm>
            <a:off x="5690972" y="1727905"/>
            <a:ext cx="619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-600075" algn="ctr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Cable </a:t>
            </a:r>
            <a:endParaRPr lang="en-US" altLang="zh-TW" sz="1200" b="1" dirty="0">
              <a:cs typeface="Calibri" pitchFamily="34" charset="0"/>
            </a:endParaRPr>
          </a:p>
          <a:p>
            <a:pPr indent="-600075" algn="ctr" fontAlgn="ctr">
              <a:defRPr/>
            </a:pPr>
            <a:r>
              <a:rPr lang="en-US" altLang="zh-TW" sz="1200" b="1" dirty="0" smtClean="0">
                <a:cs typeface="Calibri" pitchFamily="34" charset="0"/>
              </a:rPr>
              <a:t>Length</a:t>
            </a:r>
          </a:p>
        </p:txBody>
      </p:sp>
      <p:grpSp>
        <p:nvGrpSpPr>
          <p:cNvPr id="79" name="群組 78"/>
          <p:cNvGrpSpPr/>
          <p:nvPr/>
        </p:nvGrpSpPr>
        <p:grpSpPr>
          <a:xfrm>
            <a:off x="225620" y="7908080"/>
            <a:ext cx="6426898" cy="1267645"/>
            <a:chOff x="225620" y="6557464"/>
            <a:chExt cx="6426898" cy="1267645"/>
          </a:xfrm>
        </p:grpSpPr>
        <p:pic>
          <p:nvPicPr>
            <p:cNvPr id="80" name="圖片 7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71"/>
            <a:stretch/>
          </p:blipFill>
          <p:spPr>
            <a:xfrm>
              <a:off x="460353" y="6557464"/>
              <a:ext cx="4363656" cy="1267645"/>
            </a:xfrm>
            <a:prstGeom prst="rect">
              <a:avLst/>
            </a:prstGeom>
          </p:spPr>
        </p:pic>
        <p:sp>
          <p:nvSpPr>
            <p:cNvPr id="81" name="文字方塊 80"/>
            <p:cNvSpPr txBox="1"/>
            <p:nvPr/>
          </p:nvSpPr>
          <p:spPr>
            <a:xfrm>
              <a:off x="225620" y="6960453"/>
              <a:ext cx="8228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en-US" altLang="zh-TW" sz="1200" dirty="0"/>
                <a:t>Peripheral</a:t>
              </a:r>
            </a:p>
            <a:p>
              <a:pPr algn="ctr" fontAlgn="ctr"/>
              <a:r>
                <a:rPr lang="en-US" altLang="zh-TW" sz="1200" dirty="0"/>
                <a:t>(4Pin)</a:t>
              </a:r>
            </a:p>
          </p:txBody>
        </p:sp>
        <p:sp>
          <p:nvSpPr>
            <p:cNvPr id="82" name="文字方塊 81"/>
            <p:cNvSpPr txBox="1"/>
            <p:nvPr/>
          </p:nvSpPr>
          <p:spPr>
            <a:xfrm>
              <a:off x="4870775" y="7026746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1</a:t>
              </a:r>
              <a:endParaRPr lang="zh-TW" altLang="en-US" dirty="0"/>
            </a:p>
          </p:txBody>
        </p:sp>
        <p:sp>
          <p:nvSpPr>
            <p:cNvPr id="83" name="矩形 82"/>
            <p:cNvSpPr/>
            <p:nvPr/>
          </p:nvSpPr>
          <p:spPr>
            <a:xfrm>
              <a:off x="5348956" y="6982784"/>
              <a:ext cx="13035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en-US" altLang="zh-TW" sz="1200" dirty="0" smtClean="0"/>
                <a:t>500mm+150mm</a:t>
              </a:r>
            </a:p>
            <a:p>
              <a:pPr fontAlgn="ctr"/>
              <a:r>
                <a:rPr lang="en-US" altLang="zh-TW" sz="1200" dirty="0" smtClean="0"/>
                <a:t>+150mm+150mm</a:t>
              </a:r>
              <a:endParaRPr lang="en-US" altLang="zh-TW" sz="1200" dirty="0"/>
            </a:p>
          </p:txBody>
        </p:sp>
        <p:sp>
          <p:nvSpPr>
            <p:cNvPr id="84" name="文字方塊 83"/>
            <p:cNvSpPr txBox="1"/>
            <p:nvPr/>
          </p:nvSpPr>
          <p:spPr>
            <a:xfrm>
              <a:off x="1106982" y="701514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</a:t>
              </a:r>
              <a:r>
                <a:rPr lang="en-US" altLang="zh-TW" dirty="0"/>
                <a:t>4</a:t>
              </a:r>
              <a:endParaRPr lang="zh-TW" altLang="en-US" dirty="0"/>
            </a:p>
          </p:txBody>
        </p:sp>
      </p:grpSp>
      <p:grpSp>
        <p:nvGrpSpPr>
          <p:cNvPr id="85" name="群組 84"/>
          <p:cNvGrpSpPr/>
          <p:nvPr/>
        </p:nvGrpSpPr>
        <p:grpSpPr>
          <a:xfrm>
            <a:off x="361170" y="6462463"/>
            <a:ext cx="6291348" cy="1267645"/>
            <a:chOff x="361170" y="7482625"/>
            <a:chExt cx="6291348" cy="1267645"/>
          </a:xfrm>
        </p:grpSpPr>
        <p:pic>
          <p:nvPicPr>
            <p:cNvPr id="86" name="圖片 8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371"/>
            <a:stretch/>
          </p:blipFill>
          <p:spPr>
            <a:xfrm>
              <a:off x="460353" y="7482625"/>
              <a:ext cx="4363656" cy="1267645"/>
            </a:xfrm>
            <a:prstGeom prst="rect">
              <a:avLst/>
            </a:prstGeom>
          </p:spPr>
        </p:pic>
        <p:sp>
          <p:nvSpPr>
            <p:cNvPr id="87" name="文字方塊 86"/>
            <p:cNvSpPr txBox="1"/>
            <p:nvPr/>
          </p:nvSpPr>
          <p:spPr>
            <a:xfrm>
              <a:off x="361170" y="7885614"/>
              <a:ext cx="5517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en-US" altLang="zh-TW" sz="1200" dirty="0">
                  <a:cs typeface="Calibri" pitchFamily="34" charset="0"/>
                </a:rPr>
                <a:t>SATA</a:t>
              </a:r>
            </a:p>
            <a:p>
              <a:pPr algn="ctr" fontAlgn="ctr"/>
              <a:r>
                <a:rPr lang="en-US" altLang="zh-TW" sz="1200" dirty="0">
                  <a:cs typeface="Calibri" pitchFamily="34" charset="0"/>
                </a:rPr>
                <a:t>(5Pin)</a:t>
              </a:r>
            </a:p>
          </p:txBody>
        </p:sp>
        <p:sp>
          <p:nvSpPr>
            <p:cNvPr id="88" name="文字方塊 87"/>
            <p:cNvSpPr txBox="1"/>
            <p:nvPr/>
          </p:nvSpPr>
          <p:spPr>
            <a:xfrm>
              <a:off x="4870775" y="7942360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1</a:t>
              </a:r>
              <a:endParaRPr lang="zh-TW" altLang="en-US" dirty="0"/>
            </a:p>
          </p:txBody>
        </p:sp>
        <p:sp>
          <p:nvSpPr>
            <p:cNvPr id="89" name="矩形 88"/>
            <p:cNvSpPr/>
            <p:nvPr/>
          </p:nvSpPr>
          <p:spPr>
            <a:xfrm>
              <a:off x="5348956" y="7895967"/>
              <a:ext cx="13035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en-US" altLang="zh-TW" sz="1200" dirty="0" smtClean="0"/>
                <a:t>500mm+150mm</a:t>
              </a:r>
            </a:p>
            <a:p>
              <a:pPr fontAlgn="ctr"/>
              <a:r>
                <a:rPr lang="en-US" altLang="zh-TW" sz="1200" dirty="0" smtClean="0"/>
                <a:t>+150mm+150mm</a:t>
              </a:r>
              <a:endParaRPr lang="en-US" altLang="zh-TW" sz="1200" dirty="0"/>
            </a:p>
          </p:txBody>
        </p:sp>
        <p:sp>
          <p:nvSpPr>
            <p:cNvPr id="90" name="文字方塊 89"/>
            <p:cNvSpPr txBox="1"/>
            <p:nvPr/>
          </p:nvSpPr>
          <p:spPr>
            <a:xfrm>
              <a:off x="1098935" y="7921419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4</a:t>
              </a:r>
              <a:endParaRPr lang="zh-TW" altLang="en-US" dirty="0"/>
            </a:p>
          </p:txBody>
        </p:sp>
      </p:grpSp>
      <p:grpSp>
        <p:nvGrpSpPr>
          <p:cNvPr id="40" name="群組 39"/>
          <p:cNvGrpSpPr/>
          <p:nvPr/>
        </p:nvGrpSpPr>
        <p:grpSpPr>
          <a:xfrm>
            <a:off x="271017" y="3760498"/>
            <a:ext cx="6343029" cy="1314065"/>
            <a:chOff x="271017" y="3315508"/>
            <a:chExt cx="6343029" cy="1314065"/>
          </a:xfrm>
        </p:grpSpPr>
        <p:pic>
          <p:nvPicPr>
            <p:cNvPr id="41" name="圖片 4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36982" b="-3663"/>
            <a:stretch/>
          </p:blipFill>
          <p:spPr>
            <a:xfrm>
              <a:off x="460353" y="3315508"/>
              <a:ext cx="4321792" cy="1314065"/>
            </a:xfrm>
            <a:prstGeom prst="rect">
              <a:avLst/>
            </a:prstGeom>
          </p:spPr>
        </p:pic>
        <p:sp>
          <p:nvSpPr>
            <p:cNvPr id="42" name="文字方塊 41"/>
            <p:cNvSpPr txBox="1"/>
            <p:nvPr/>
          </p:nvSpPr>
          <p:spPr>
            <a:xfrm>
              <a:off x="4870775" y="3783351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1</a:t>
              </a:r>
              <a:endParaRPr lang="zh-TW" altLang="en-US" dirty="0"/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271017" y="3693085"/>
              <a:ext cx="7320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ctr"/>
              <a:r>
                <a:rPr lang="en-US" altLang="zh-TW" sz="1200" dirty="0">
                  <a:cs typeface="Calibri" pitchFamily="34" charset="0"/>
                </a:rPr>
                <a:t>ATX 12V </a:t>
              </a:r>
            </a:p>
            <a:p>
              <a:pPr algn="ctr" fontAlgn="ctr"/>
              <a:r>
                <a:rPr lang="en-US" altLang="zh-TW" sz="1200" dirty="0">
                  <a:cs typeface="Calibri" pitchFamily="34" charset="0"/>
                </a:rPr>
                <a:t>(4+4Pin)</a:t>
              </a:r>
            </a:p>
          </p:txBody>
        </p:sp>
        <p:sp>
          <p:nvSpPr>
            <p:cNvPr id="44" name="矩形 43"/>
            <p:cNvSpPr/>
            <p:nvPr/>
          </p:nvSpPr>
          <p:spPr>
            <a:xfrm>
              <a:off x="5387428" y="3807735"/>
              <a:ext cx="122661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ctr"/>
              <a:r>
                <a:rPr lang="en-US" altLang="zh-TW" sz="1200" dirty="0" smtClean="0"/>
                <a:t>650mm+150mm</a:t>
              </a:r>
              <a:endParaRPr lang="en-US" altLang="zh-TW" sz="1200" dirty="0"/>
            </a:p>
          </p:txBody>
        </p:sp>
        <p:sp>
          <p:nvSpPr>
            <p:cNvPr id="45" name="文字方塊 44"/>
            <p:cNvSpPr txBox="1"/>
            <p:nvPr/>
          </p:nvSpPr>
          <p:spPr>
            <a:xfrm>
              <a:off x="1106982" y="3730806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X </a:t>
              </a:r>
              <a:r>
                <a:rPr lang="en-US" altLang="zh-TW" dirty="0"/>
                <a:t>2</a:t>
              </a:r>
              <a:endParaRPr lang="zh-TW" altLang="en-US" dirty="0"/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50470" y="2341005"/>
            <a:ext cx="6183852" cy="1267645"/>
            <a:chOff x="150470" y="2341005"/>
            <a:chExt cx="6183852" cy="1267645"/>
          </a:xfrm>
        </p:grpSpPr>
        <p:grpSp>
          <p:nvGrpSpPr>
            <p:cNvPr id="48" name="群組 47"/>
            <p:cNvGrpSpPr/>
            <p:nvPr/>
          </p:nvGrpSpPr>
          <p:grpSpPr>
            <a:xfrm>
              <a:off x="150470" y="2731410"/>
              <a:ext cx="6183852" cy="461665"/>
              <a:chOff x="150470" y="2443504"/>
              <a:chExt cx="6183852" cy="461665"/>
            </a:xfrm>
          </p:grpSpPr>
          <p:sp>
            <p:nvSpPr>
              <p:cNvPr id="50" name="文字方塊 49"/>
              <p:cNvSpPr txBox="1"/>
              <p:nvPr/>
            </p:nvSpPr>
            <p:spPr>
              <a:xfrm>
                <a:off x="4870775" y="2455208"/>
                <a:ext cx="474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X 1</a:t>
                </a:r>
                <a:endParaRPr lang="zh-TW" altLang="en-US" dirty="0"/>
              </a:p>
            </p:txBody>
          </p:sp>
          <p:sp>
            <p:nvSpPr>
              <p:cNvPr id="51" name="文字方塊 50"/>
              <p:cNvSpPr txBox="1"/>
              <p:nvPr/>
            </p:nvSpPr>
            <p:spPr>
              <a:xfrm>
                <a:off x="150470" y="2443504"/>
                <a:ext cx="93968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indent="-600075" fontAlgn="ctr">
                  <a:defRPr/>
                </a:pPr>
                <a:r>
                  <a:rPr lang="en-US" altLang="zh-TW" sz="1200" dirty="0">
                    <a:cs typeface="Calibri" pitchFamily="34" charset="0"/>
                  </a:rPr>
                  <a:t>Main </a:t>
                </a:r>
                <a:r>
                  <a:rPr lang="en-US" altLang="zh-TW" sz="1200" dirty="0" smtClean="0">
                    <a:cs typeface="Calibri" pitchFamily="34" charset="0"/>
                  </a:rPr>
                  <a:t>Power</a:t>
                </a:r>
                <a:endParaRPr lang="en-US" altLang="zh-TW" sz="1200" dirty="0">
                  <a:cs typeface="Calibri" pitchFamily="34" charset="0"/>
                </a:endParaRPr>
              </a:p>
              <a:p>
                <a:pPr indent="-600075" algn="ctr" fontAlgn="ctr">
                  <a:defRPr/>
                </a:pPr>
                <a:r>
                  <a:rPr lang="en-US" altLang="zh-TW" sz="1200" dirty="0">
                    <a:cs typeface="Calibri" pitchFamily="34" charset="0"/>
                  </a:rPr>
                  <a:t>(24Pin) </a:t>
                </a:r>
              </a:p>
            </p:txBody>
          </p:sp>
          <p:sp>
            <p:nvSpPr>
              <p:cNvPr id="52" name="矩形 51"/>
              <p:cNvSpPr/>
              <p:nvPr/>
            </p:nvSpPr>
            <p:spPr>
              <a:xfrm>
                <a:off x="5667152" y="2501374"/>
                <a:ext cx="667170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fontAlgn="ctr"/>
                <a:r>
                  <a:rPr lang="en-US" altLang="zh-TW" sz="1200" dirty="0" smtClean="0"/>
                  <a:t>600mm</a:t>
                </a:r>
                <a:endParaRPr lang="en-US" altLang="zh-TW" sz="1200" dirty="0"/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1106982" y="2443504"/>
                <a:ext cx="4748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dirty="0" smtClean="0"/>
                  <a:t>X 1</a:t>
                </a:r>
                <a:endParaRPr lang="zh-TW" altLang="en-US" dirty="0"/>
              </a:p>
            </p:txBody>
          </p:sp>
        </p:grpSp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216"/>
            <a:stretch/>
          </p:blipFill>
          <p:spPr>
            <a:xfrm>
              <a:off x="458657" y="2341005"/>
              <a:ext cx="4374292" cy="12676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1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59"/>
          <p:cNvSpPr txBox="1">
            <a:spLocks noChangeArrowheads="1"/>
          </p:cNvSpPr>
          <p:nvPr/>
        </p:nvSpPr>
        <p:spPr bwMode="auto">
          <a:xfrm>
            <a:off x="0" y="1388700"/>
            <a:ext cx="2484000" cy="2844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288000" tIns="3600" rIns="3600" bIns="3600" anchor="ctr">
            <a:spAutoFit/>
          </a:bodyPr>
          <a:lstStyle/>
          <a:p>
            <a:pPr eaLnBrk="0" hangingPunct="0">
              <a:defRPr/>
            </a:pPr>
            <a:r>
              <a:rPr lang="en-US" altLang="zh-TW" b="1" dirty="0">
                <a:latin typeface="Calibri" pitchFamily="34" charset="0"/>
                <a:cs typeface="Calibri" pitchFamily="34" charset="0"/>
              </a:rPr>
              <a:t>Total Protection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929140"/>
              </p:ext>
            </p:extLst>
          </p:nvPr>
        </p:nvGraphicFramePr>
        <p:xfrm>
          <a:off x="121909" y="2278699"/>
          <a:ext cx="6647191" cy="4653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18465"/>
                <a:gridCol w="1541638"/>
                <a:gridCol w="1543544"/>
                <a:gridCol w="1543544"/>
              </a:tblGrid>
              <a:tr h="52546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Protections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Voltage Source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335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+3.3V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+5V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+12V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61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Over Voltage Protection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3.76~4.3V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5.74~7.0V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13.4~15.6V</a:t>
                      </a:r>
                    </a:p>
                  </a:txBody>
                  <a:tcPr marL="7620" marR="7620" marT="7620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1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Under Voltage Protection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2.0~2.6V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3.3~3.9V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8.5~9.7V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1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Over Current Protection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25~40A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25~40A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200" b="0" i="0" u="none" strike="noStrike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93~117</a:t>
                      </a:r>
                      <a:r>
                        <a:rPr lang="en-US" sz="1200" b="0" i="0" u="none" strike="noStrike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</a:rPr>
                        <a:t>A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61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Over Power Protection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Protection at 160%~200% over peak load.</a:t>
                      </a:r>
                    </a:p>
                  </a:txBody>
                  <a:tcPr marL="6646" marR="6646" marT="664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Over Temperature Protection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Protection temperature is 45℃~55℃</a:t>
                      </a:r>
                    </a:p>
                  </a:txBody>
                  <a:tcPr marL="6646" marR="6646" marT="6646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6158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Short Circuit Protection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6646" marR="6646" marT="6646" marB="0" anchor="ctr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Short circuit placed on +5V,+12V,+3.3V,-12Vwill latch off. +5VSB will auto-recovery.</a:t>
                      </a:r>
                      <a:endParaRPr lang="en-US" altLang="zh-TW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</a:endParaRPr>
                    </a:p>
                  </a:txBody>
                  <a:tcPr marL="6646" marR="6646" marT="6646" marB="0" anchor="ctr">
                    <a:solidFill>
                      <a:schemeClr val="tx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021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4912</TotalTime>
  <Words>565</Words>
  <Application>Microsoft Office PowerPoint</Application>
  <PresentationFormat>A4 紙張 (210x297 公釐)</PresentationFormat>
  <Paragraphs>160</Paragraphs>
  <Slides>7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5" baseType="lpstr">
      <vt:lpstr>Arial Unicode MS</vt:lpstr>
      <vt:lpstr>宋体</vt:lpstr>
      <vt:lpstr>新細明體</vt:lpstr>
      <vt:lpstr>Arial</vt:lpstr>
      <vt:lpstr>Calibri</vt:lpstr>
      <vt:lpstr>Calibri Light</vt:lpstr>
      <vt:lpstr>Century Gothic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Lori Sie</dc:creator>
  <cp:lastModifiedBy>Joyce.Huang</cp:lastModifiedBy>
  <cp:revision>370</cp:revision>
  <dcterms:created xsi:type="dcterms:W3CDTF">2016-10-08T06:50:41Z</dcterms:created>
  <dcterms:modified xsi:type="dcterms:W3CDTF">2024-08-19T03:53:06Z</dcterms:modified>
</cp:coreProperties>
</file>